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handoutMasterIdLst>
    <p:handoutMasterId r:id="rId41"/>
  </p:handoutMasterIdLst>
  <p:sldIdLst>
    <p:sldId id="256" r:id="rId2"/>
    <p:sldId id="350" r:id="rId3"/>
    <p:sldId id="368" r:id="rId4"/>
    <p:sldId id="288" r:id="rId5"/>
    <p:sldId id="434" r:id="rId6"/>
    <p:sldId id="390" r:id="rId7"/>
    <p:sldId id="362" r:id="rId8"/>
    <p:sldId id="437" r:id="rId9"/>
    <p:sldId id="436" r:id="rId10"/>
    <p:sldId id="415" r:id="rId11"/>
    <p:sldId id="448" r:id="rId12"/>
    <p:sldId id="461" r:id="rId13"/>
    <p:sldId id="462" r:id="rId14"/>
    <p:sldId id="438" r:id="rId15"/>
    <p:sldId id="356" r:id="rId16"/>
    <p:sldId id="445" r:id="rId17"/>
    <p:sldId id="439" r:id="rId18"/>
    <p:sldId id="377" r:id="rId19"/>
    <p:sldId id="419" r:id="rId20"/>
    <p:sldId id="446" r:id="rId21"/>
    <p:sldId id="460" r:id="rId22"/>
    <p:sldId id="444" r:id="rId23"/>
    <p:sldId id="447" r:id="rId24"/>
    <p:sldId id="459" r:id="rId25"/>
    <p:sldId id="392" r:id="rId26"/>
    <p:sldId id="393" r:id="rId27"/>
    <p:sldId id="457" r:id="rId28"/>
    <p:sldId id="458" r:id="rId29"/>
    <p:sldId id="449" r:id="rId30"/>
    <p:sldId id="262" r:id="rId31"/>
    <p:sldId id="442" r:id="rId32"/>
    <p:sldId id="450" r:id="rId33"/>
    <p:sldId id="451" r:id="rId34"/>
    <p:sldId id="452" r:id="rId35"/>
    <p:sldId id="453" r:id="rId36"/>
    <p:sldId id="394" r:id="rId37"/>
    <p:sldId id="455" r:id="rId38"/>
    <p:sldId id="280" r:id="rId39"/>
  </p:sldIdLst>
  <p:sldSz cx="9144000" cy="6858000" type="screen4x3"/>
  <p:notesSz cx="6797675" cy="9928225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57">
          <p15:clr>
            <a:srgbClr val="A4A3A4"/>
          </p15:clr>
        </p15:guide>
        <p15:guide id="2" pos="22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1A5E61B-B1F1-5596-E488-F9A5BB1C9057}" name="Tisoňová Martina" initials="TM" userId="S::MTisonova@ostrava.cz::15ff16ee-e6c9-4ae8-a954-723e67b5ead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ládečková Sylva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DD0"/>
    <a:srgbClr val="33CCFF"/>
    <a:srgbClr val="003C69"/>
    <a:srgbClr val="4E885C"/>
    <a:srgbClr val="BBE0E3"/>
    <a:srgbClr val="3F9780"/>
    <a:srgbClr val="2020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934" autoAdjust="0"/>
    <p:restoredTop sz="94718" autoAdjust="0"/>
  </p:normalViewPr>
  <p:slideViewPr>
    <p:cSldViewPr>
      <p:cViewPr varScale="1">
        <p:scale>
          <a:sx n="105" d="100"/>
          <a:sy n="105" d="100"/>
        </p:scale>
        <p:origin x="2178" y="96"/>
      </p:cViewPr>
      <p:guideLst>
        <p:guide orient="horz" pos="3657"/>
        <p:guide pos="22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47" Type="http://schemas.microsoft.com/office/2018/10/relationships/authors" Target="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26FB3090-A40E-108F-4936-B435231222C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t" anchorCtr="0" compatLnSpc="1">
            <a:prstTxWarp prst="textNoShape">
              <a:avLst/>
            </a:prstTxWarp>
          </a:bodyPr>
          <a:lstStyle>
            <a:lvl1pPr defTabSz="956270" eaLnBrk="1" hangingPunct="1">
              <a:defRPr sz="13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73A872E4-52A1-DD79-8EB0-AE29B28EEB1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002" y="1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t" anchorCtr="0" compatLnSpc="1">
            <a:prstTxWarp prst="textNoShape">
              <a:avLst/>
            </a:prstTxWarp>
          </a:bodyPr>
          <a:lstStyle>
            <a:lvl1pPr algn="r" defTabSz="956270" eaLnBrk="1" hangingPunct="1">
              <a:defRPr sz="13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AD086B82-F73E-1FAD-2609-CECD5B6BA647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7409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6270" eaLnBrk="1" hangingPunct="1">
              <a:defRPr sz="13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42D356D3-D879-E5C3-3091-495601EF96F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002" y="9427409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6270" eaLnBrk="1" hangingPunct="1">
              <a:defRPr sz="1300"/>
            </a:lvl1pPr>
          </a:lstStyle>
          <a:p>
            <a:pPr>
              <a:defRPr/>
            </a:pPr>
            <a:fld id="{B99585E1-7F4E-4021-8437-1852C1D01DE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2F213F9-96AC-E8F6-7EF8-FDCADA602EA1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t" anchorCtr="0" compatLnSpc="1">
            <a:prstTxWarp prst="textNoShape">
              <a:avLst/>
            </a:prstTxWarp>
          </a:bodyPr>
          <a:lstStyle>
            <a:lvl1pPr defTabSz="956270" eaLnBrk="1" hangingPunct="1">
              <a:defRPr sz="13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41522FD7-385A-1C89-C5CE-5823C7D2519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1002" y="1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t" anchorCtr="0" compatLnSpc="1">
            <a:prstTxWarp prst="textNoShape">
              <a:avLst/>
            </a:prstTxWarp>
          </a:bodyPr>
          <a:lstStyle>
            <a:lvl1pPr algn="r" defTabSz="956270" eaLnBrk="1" hangingPunct="1">
              <a:defRPr sz="13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EF96CD18-45C1-1650-336C-23D3B26BD1A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B95C0057-2FE3-E59C-684B-69AB7A0EDF8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333" y="4716023"/>
            <a:ext cx="5439010" cy="4467934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9222" name="Rectangle 6">
            <a:extLst>
              <a:ext uri="{FF2B5EF4-FFF2-40B4-BE49-F238E27FC236}">
                <a16:creationId xmlns:a16="http://schemas.microsoft.com/office/drawing/2014/main" id="{7D7AFDDE-DEEF-9820-E3DC-539F103CC86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7409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defTabSz="956270" eaLnBrk="1" hangingPunct="1">
              <a:defRPr sz="13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223" name="Rectangle 7">
            <a:extLst>
              <a:ext uri="{FF2B5EF4-FFF2-40B4-BE49-F238E27FC236}">
                <a16:creationId xmlns:a16="http://schemas.microsoft.com/office/drawing/2014/main" id="{C92D6F88-85F9-B153-68DB-A8A9041B15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002" y="9427409"/>
            <a:ext cx="2945587" cy="498499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5570" tIns="47785" rIns="95570" bIns="47785" numCol="1" anchor="b" anchorCtr="0" compatLnSpc="1">
            <a:prstTxWarp prst="textNoShape">
              <a:avLst/>
            </a:prstTxWarp>
          </a:bodyPr>
          <a:lstStyle>
            <a:lvl1pPr algn="r" defTabSz="956270" eaLnBrk="1" hangingPunct="1">
              <a:defRPr sz="1300"/>
            </a:lvl1pPr>
          </a:lstStyle>
          <a:p>
            <a:pPr>
              <a:defRPr/>
            </a:pPr>
            <a:fld id="{8D7702E3-DBC5-463B-9771-DF0971D4309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>
            <a:extLst>
              <a:ext uri="{FF2B5EF4-FFF2-40B4-BE49-F238E27FC236}">
                <a16:creationId xmlns:a16="http://schemas.microsoft.com/office/drawing/2014/main" id="{6E3D72E7-8326-F9E2-CD4D-07C0614794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3425" indent="-280988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8713" indent="-225425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9563" indent="-225425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0413" indent="-225425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76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48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20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2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3DBCD3-C1A8-4F3F-B0A0-7C958219F6B7}" type="slidenum">
              <a:rPr lang="cs-CZ" altLang="cs-CZ" smtClean="0"/>
              <a:pPr/>
              <a:t>1</a:t>
            </a:fld>
            <a:endParaRPr lang="cs-CZ" altLang="cs-CZ"/>
          </a:p>
        </p:txBody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B65155BF-50CC-1B78-5ED3-87E3523F1A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>
            <a:extLst>
              <a:ext uri="{FF2B5EF4-FFF2-40B4-BE49-F238E27FC236}">
                <a16:creationId xmlns:a16="http://schemas.microsoft.com/office/drawing/2014/main" id="{6F9B3929-1797-909D-5859-B570463AD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96785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139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80704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235559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715377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07745A-3C2D-2818-5A62-482F3D316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E2C0D22-F8A5-D8F9-C71B-1A16F5CC50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540095B3-A7E4-4B5E-2F7E-1C68EB6C09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791ADAA-DC31-F16C-D74C-17EB7CABBA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9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137503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3868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5A6B91-F2DC-E0A4-F9F6-BA2853070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2656D3B0-5716-BA7A-1FD0-8157E07698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62B6982-16A7-518A-7A39-3C031BA045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91ADE92-94B7-368F-02D6-72C8149D67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32806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C1016-F4B7-4466-BEA0-40D4BC127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EE60CC2-665C-4906-3364-14392A9CD4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EE5D94E-479B-5C0B-1389-D870A7FF40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A04BAF-41FE-05BC-4379-71C29E4B6D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8063152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65856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C12DE-DE9D-C903-AC1B-01BFEBC63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0B7C6C1-1FB2-8DE8-2701-4E89571A33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A777F20-EB20-39DE-E3FE-655886DE41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BEF2816-A073-F7FD-8BDE-43C55E9E8E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88645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326A5D-9C10-FAD2-6A43-8BFE23C7B3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E625D0D6-8C18-049C-58A7-CB6F06F72C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C7BEB44-BE62-C380-A304-5CEFB04E4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9F95B9D-96AF-B127-DCD4-66B07A2D62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9607354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18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507982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4BFB75-16A7-9665-DF8B-9584C4DC35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D828FA8-12BE-48FF-236B-DB00286C21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8C5A8A00-FD87-6053-3AD2-2032774642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86205A9-C620-C9FD-885B-7CB8935E8A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20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492973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1115D9-54D1-969A-3579-FFB211076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45DA9D5-DBA8-FFD5-230E-7091E4E9F5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C629A30A-7025-398E-3148-913781566E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35DBD4B-3EB9-88F3-1B1B-902DD81511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827354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DD8829-FD7F-7C87-F482-D71AB7320B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85B49E2-71B9-84BE-A578-F84EFAF469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61B5F5A-5AE8-0FF4-4196-9260C18446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03685AA0-251F-3529-B5A7-5ACE5A5905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54074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64CA33-E10E-637F-6E18-E39589E8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5F0A164A-311A-9A4E-95E4-FF9F7BC79B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573B5D6-70E4-4702-FCEC-3FD8F045B2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1D3EA11A-47BE-1CF7-FF52-CAE864E30E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405178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641410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68761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6FB99-ACCC-627B-197C-F3B0E9345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56013A3-FA10-4F42-A86C-43E8BEF5D3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65F9C83-0E73-2A5E-BC00-1C7F0A45F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A68C61D-BA19-7B34-B9AC-DBAAF76B18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2947842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F8BA9C-2248-D6EA-D0E3-E12D963C4D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13CD8359-7470-FB24-7252-823C12A447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B67E5385-24B7-4C75-D8FA-3FFC282236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696C736-E049-F410-6965-03399BF879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28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69410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C6C0B-B228-D52A-F5FF-CF33F10E5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B2EDE7D5-DA21-12A4-ACA2-FC146D3DAE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6FC179AF-0FF3-E47A-E9BA-C67B8ADB8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A2288BB-DCB5-0392-0B57-9701B52F92B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31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353000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0A400D-EDDB-1B02-BC63-0E4CDE76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0000FD53-C356-8FB6-84AC-CC70C69BE6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617A29C-4085-1086-5663-528CCF2798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C732E4E-BBEB-DE39-4588-D0FCAA4B42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32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101709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DEA3E-B4AC-4EB7-81C9-626F6A5987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C9EB821-F6BD-E704-3551-BD8D9CC271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25A39AD6-3573-DE2B-17B1-FC25B4279E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6E5F65B7-3A28-2293-07CF-C71E67F55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33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0107128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BCFCA-3C7C-E5E7-2A08-B8C0030226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44DC34B3-258E-CDD4-8291-151D7C8162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78780CC0-6376-9713-45F5-C0B8410C86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FDB82B2B-BE5C-E3EE-D785-F8C881DEDB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34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1079567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26372A-620F-154F-3C99-15BF4AFEB0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AA74E3CC-6C42-C669-EB20-A13FAF3DDC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F5712887-D2A0-563E-EFC7-6733237C12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ECA36685-90AA-6093-DDEE-22BBCBF68A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35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2231280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36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9835640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4B4888-84D9-2F51-4174-762089CFC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3CE11960-81FF-CCAA-0E3D-6D0EFF3910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33C1A3DC-3FF8-C1FD-8748-427E10449E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5F97AC57-23A8-E07A-F963-EDB8F225C70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7702E3-DBC5-463B-9771-DF0971D43098}" type="slidenum">
              <a:rPr lang="cs-CZ" altLang="cs-CZ" smtClean="0"/>
              <a:pPr>
                <a:defRPr/>
              </a:pPr>
              <a:t>37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918187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DEECF9A8-C12A-88F4-FC96-4E5C97D171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33425" indent="-280988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28713" indent="-225425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79563" indent="-225425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30413" indent="-225425" defTabSz="9556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4876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448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020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59213" indent="-225425" defTabSz="9556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BD60488-EEDE-46AF-BDC2-B07085C57AD9}" type="slidenum">
              <a:rPr lang="cs-CZ" altLang="cs-CZ" smtClean="0"/>
              <a:pPr/>
              <a:t>38</a:t>
            </a:fld>
            <a:endParaRPr lang="cs-CZ" altLang="cs-CZ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85660DDC-648A-A805-2E6D-06BE880EA4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610459BD-2116-51C9-D884-EA503F4B61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E67989E-EAFF-701C-640A-D95C570C8E3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733F00-3FCD-05D4-A5B1-F21C21B2CD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5C884ED-4AD3-E7D7-856E-7DA0CFB7E42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A5EB1-EC8C-4294-8DBE-2A079E05D9E0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03264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5DE9CC9-27A5-F721-8309-6F471E82C4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E08CAEF-A626-6A77-EB39-BA4E4DB814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78301E-486B-E8FD-7562-098D27EA5D0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9B25BC-8012-463B-9AC3-B1461A8F5D8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0024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3A21E44-12CC-4720-C9A7-34ED383214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533D5F5-7232-5EDD-96C8-04EF51118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D4E6A27-47E6-B2D6-71D5-3FE22DD65A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59AAEC-206C-4B4F-A494-BCA497A2548D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766655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7D5BF35-A500-B820-BAF1-456C55A1230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F4EEC9C-861F-8035-6A9A-70ABA88955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EAE4A8A-7B4D-C5F7-EB10-CC29DB48AB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F31064-13C0-4137-9325-73615230A443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43941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1FED012-7BB1-3EC0-D14B-EE305FCA79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2B08AEF-70F1-6FE4-8ED8-A6ADDD6708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679D265-7C66-9AE0-5742-885B7FE2B9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BE9571-E7D2-4CD1-9498-89AD650EC568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561938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925AF3B-0784-91B4-9080-7D33B90A4A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D4824C99-D6E1-FE77-66A5-E3DAC8617E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271D906-C33E-A270-F018-F3C9FFEB7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6DE3EA-0643-4C11-BBA8-73FE76E8A8F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3331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C306906-ED47-1B3C-A240-8ADEA404C40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90AB7E6-77D5-FE42-2FC0-309678FC29E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7C55037-A539-6850-D73C-48349F40DF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97EB4-0B9D-4053-8B31-192F994DE567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07496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6EC060-8BDA-44CF-193A-D04C18557A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C6CC06A-E474-48B8-B9FF-99E60DFCAE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46060D0-6E89-400F-B579-AC42B8ED907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50EEDF-7CF8-4190-8F83-6946828CBE8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867481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7ADDA-5A76-1F59-22C6-3B83891F5A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52BC08-780E-A747-C92D-92528C559F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2A27382-9E93-E661-3D67-EDAC54D4B9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02BC34-3EC2-4E08-B427-BE41EFF5F27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01316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80B5928-3C84-31AD-09CD-4E7E71393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6A1F2B-2483-9392-59E9-3F927654B4C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A324FAB-8FCD-6BE5-93A7-FE15256069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E73FA7-1EBD-4264-87A4-B394ACD72FFF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4879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FEAD35-27A3-C5C1-CF4E-7CF54781F1D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928EDB5-EA23-8900-1D30-2AC372F697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3E0B138-A6B3-953A-616C-6D3E127163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E4353-451B-4CEF-BB0B-9C22251EFBC2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5074226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Nadpis, graf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jekt grafu 2"/>
          <p:cNvSpPr>
            <a:spLocks noGrp="1"/>
          </p:cNvSpPr>
          <p:nvPr>
            <p:ph type="chart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Zástupný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83C5BD-A42F-F351-7F6D-D9FBF0F0B0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434004-B365-051F-4E77-480C4812A0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4AA7A7-797A-EE68-6663-E8AEDEF9CF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16DEA7-A69D-4D3D-BECE-488079DB0F8C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0454663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nline obrázek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17549EC-6EEE-5387-14D5-BC66523DF1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BC0F78-ADB7-5CBA-C3F7-3658083FBE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2E6A46B-CA7F-88F0-3D70-A3BE32D32C1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0B4211-0E20-4A5E-8CC7-D14B4C4A15C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3350544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Nadpis a diagram nebo organizační sché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jekt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2399C1F-BD52-2CCA-04DA-0A2EAC5E03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98D5CA-6A31-8471-CA14-8C56B35B26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97A07AE-7B8D-760F-2AB0-C17A1DA93D0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9DD88-5DBD-4DD1-91EA-E3AC8EC0957B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11483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A262AD8-77BF-9D06-3F2D-D19B036FD5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BCA2300-2E1A-045E-70E0-9A11C8ECA4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37816CE-EF0B-98C9-2261-C80502E8A2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D3EC097-C4F3-02CD-DB60-0A48E566D0E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F280AB73-FD29-1710-52F3-82D78FCC37F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B6C3AAD-9557-4709-BD77-775BBCFCCB21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.png"/><Relationship Id="rId4" Type="http://schemas.openxmlformats.org/officeDocument/2006/relationships/image" Target="../media/image1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dotace.ostrava.cz/napoveda/?region=mmo#Jak-pozadat-o-dotaci-prostrednictvim-SEP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hyperlink" Target="https://esm.justice.cz/ias/issm/rejstri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ia.gov.cz/cs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sv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jnovysport.cz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6DBBF347-1320-B9C2-07BD-6B39CF15AEA1}"/>
              </a:ext>
            </a:extLst>
          </p:cNvPr>
          <p:cNvSpPr>
            <a:spLocks noGrp="1" noChangeAspect="1" noChangeArrowheads="1"/>
          </p:cNvSpPr>
          <p:nvPr>
            <p:ph type="ctrTitle"/>
          </p:nvPr>
        </p:nvSpPr>
        <p:spPr>
          <a:xfrm>
            <a:off x="482600" y="1052513"/>
            <a:ext cx="8050213" cy="4608735"/>
          </a:xfrm>
        </p:spPr>
        <p:txBody>
          <a:bodyPr lIns="0" tIns="0" rIns="0" bIns="0" anchor="t"/>
          <a:lstStyle/>
          <a:p>
            <a:pPr eaLnBrk="1" hangingPunct="1">
              <a:defRPr/>
            </a:pPr>
            <a:br>
              <a:rPr lang="pl-PL" sz="2400" b="1" dirty="0">
                <a:solidFill>
                  <a:srgbClr val="003C69"/>
                </a:solidFill>
              </a:rPr>
            </a:br>
            <a:r>
              <a:rPr lang="pl-PL" sz="4800" b="1" dirty="0">
                <a:solidFill>
                  <a:srgbClr val="003C69"/>
                </a:solidFill>
              </a:rPr>
              <a:t>Dotační programy</a:t>
            </a:r>
            <a:br>
              <a:rPr lang="pl-PL" sz="4800" b="1" dirty="0">
                <a:solidFill>
                  <a:srgbClr val="003C69"/>
                </a:solidFill>
              </a:rPr>
            </a:br>
            <a:r>
              <a:rPr lang="pl-PL" sz="4800" b="1" dirty="0">
                <a:solidFill>
                  <a:srgbClr val="003C69"/>
                </a:solidFill>
              </a:rPr>
              <a:t>na podporu sportu pro rok 2027</a:t>
            </a:r>
            <a:br>
              <a:rPr lang="cs-CZ" altLang="cs-CZ" sz="4000" b="1" dirty="0">
                <a:solidFill>
                  <a:srgbClr val="003C69"/>
                </a:solidFill>
              </a:rPr>
            </a:br>
            <a:br>
              <a:rPr lang="cs-CZ" altLang="cs-CZ" sz="4000" b="1" dirty="0">
                <a:solidFill>
                  <a:srgbClr val="003C69"/>
                </a:solidFill>
              </a:rPr>
            </a:br>
            <a:r>
              <a:rPr lang="cs-CZ" altLang="cs-CZ" sz="2800" b="1" dirty="0">
                <a:solidFill>
                  <a:srgbClr val="003C69"/>
                </a:solidFill>
              </a:rPr>
              <a:t>seminář pro žadatele</a:t>
            </a:r>
            <a:br>
              <a:rPr lang="cs-CZ" altLang="cs-CZ" sz="4000" b="1" dirty="0">
                <a:solidFill>
                  <a:srgbClr val="003C69"/>
                </a:solidFill>
              </a:rPr>
            </a:br>
            <a:br>
              <a:rPr lang="cs-CZ" altLang="cs-CZ" sz="4000" b="1" dirty="0">
                <a:solidFill>
                  <a:srgbClr val="003C69"/>
                </a:solidFill>
              </a:rPr>
            </a:br>
            <a:r>
              <a:rPr lang="cs-CZ" altLang="cs-CZ" sz="2000" b="1" dirty="0">
                <a:solidFill>
                  <a:srgbClr val="00ADD0"/>
                </a:solidFill>
              </a:rPr>
              <a:t>Odbor sportu</a:t>
            </a:r>
            <a:br>
              <a:rPr lang="cs-CZ" altLang="cs-CZ" sz="2000" b="1" dirty="0">
                <a:solidFill>
                  <a:srgbClr val="00ADD0"/>
                </a:solidFill>
              </a:rPr>
            </a:br>
            <a:br>
              <a:rPr lang="cs-CZ" altLang="cs-CZ" sz="2000" b="1" dirty="0">
                <a:solidFill>
                  <a:srgbClr val="00ADD0"/>
                </a:solidFill>
              </a:rPr>
            </a:br>
            <a:br>
              <a:rPr lang="cs-CZ" altLang="cs-CZ" sz="2000" b="1" dirty="0">
                <a:solidFill>
                  <a:srgbClr val="00ADD0"/>
                </a:solidFill>
              </a:rPr>
            </a:br>
            <a:r>
              <a:rPr lang="cs-CZ" altLang="cs-CZ" sz="1600" b="1" dirty="0">
                <a:solidFill>
                  <a:srgbClr val="00ADD0"/>
                </a:solidFill>
              </a:rPr>
              <a:t>07.09.2026</a:t>
            </a:r>
          </a:p>
        </p:txBody>
      </p:sp>
      <p:pic>
        <p:nvPicPr>
          <p:cNvPr id="7" name="Obrázek 6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6A3E85C3-3945-FB69-1E96-E567EA2702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1172A256-3801-5245-F371-6BC8837908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Zástupný obsah 2">
            <a:extLst>
              <a:ext uri="{FF2B5EF4-FFF2-40B4-BE49-F238E27FC236}">
                <a16:creationId xmlns:a16="http://schemas.microsoft.com/office/drawing/2014/main" id="{868016D7-343A-A9F4-148E-55A9F44B7BFC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77154" y="1445228"/>
            <a:ext cx="8389689" cy="4544505"/>
          </a:xfrm>
        </p:spPr>
        <p:txBody>
          <a:bodyPr/>
          <a:lstStyle/>
          <a:p>
            <a:pPr marL="0" indent="0" algn="just">
              <a:buFontTx/>
              <a:buNone/>
            </a:pPr>
            <a:endParaRPr lang="cs-CZ" altLang="cs-CZ" sz="2000" dirty="0"/>
          </a:p>
          <a:p>
            <a:pPr marL="0" indent="0" algn="just">
              <a:buFontTx/>
              <a:buNone/>
            </a:pPr>
            <a:endParaRPr lang="cs-CZ" altLang="cs-CZ" sz="2000" dirty="0"/>
          </a:p>
          <a:p>
            <a:pPr marL="0" indent="0" algn="just">
              <a:buFontTx/>
              <a:buNone/>
            </a:pPr>
            <a:r>
              <a:rPr lang="cs-CZ" altLang="cs-CZ" sz="2000" dirty="0"/>
              <a:t>			    cesta </a:t>
            </a:r>
            <a:r>
              <a:rPr lang="cs-CZ" altLang="cs-CZ" sz="2000" b="1" dirty="0"/>
              <a:t>bez překážek</a:t>
            </a:r>
          </a:p>
          <a:p>
            <a:pPr marL="0" indent="0" algn="just">
              <a:buFontTx/>
              <a:buNone/>
            </a:pPr>
            <a:r>
              <a:rPr lang="cs-CZ" altLang="cs-CZ" sz="2000" dirty="0"/>
              <a:t>    město / úřad			  			sportovní kluby</a:t>
            </a:r>
          </a:p>
          <a:p>
            <a:pPr marL="0" indent="0" algn="just">
              <a:buFontTx/>
              <a:buNone/>
            </a:pPr>
            <a:endParaRPr lang="cs-CZ" altLang="cs-CZ" sz="2000" dirty="0"/>
          </a:p>
          <a:p>
            <a:pPr marL="0" indent="0" algn="just">
              <a:buFontTx/>
              <a:buNone/>
            </a:pPr>
            <a:endParaRPr lang="cs-CZ" altLang="cs-CZ" sz="2000" dirty="0"/>
          </a:p>
          <a:p>
            <a:pPr marL="0" indent="0" algn="just">
              <a:buFontTx/>
              <a:buNone/>
            </a:pPr>
            <a:endParaRPr lang="cs-CZ" altLang="cs-CZ" sz="2000" b="1" dirty="0"/>
          </a:p>
          <a:p>
            <a:pPr marL="0" indent="0" algn="just">
              <a:buFontTx/>
              <a:buNone/>
            </a:pPr>
            <a:r>
              <a:rPr lang="cs-CZ" altLang="cs-CZ" sz="2000" b="1" dirty="0"/>
              <a:t>Představení dotačních programů z oblasti sportu pro rok 2027 </a:t>
            </a:r>
            <a:r>
              <a:rPr lang="cs-CZ" altLang="cs-CZ" sz="2000" dirty="0"/>
              <a:t>a metodiky volby správného dotačního programu.</a:t>
            </a:r>
          </a:p>
          <a:p>
            <a:pPr marL="0" indent="0" algn="just">
              <a:buFontTx/>
              <a:buNone/>
            </a:pPr>
            <a:r>
              <a:rPr lang="cs-CZ" altLang="cs-CZ" sz="2000" b="1" dirty="0"/>
              <a:t>Předání informací</a:t>
            </a:r>
            <a:r>
              <a:rPr lang="cs-CZ" altLang="cs-CZ" sz="2000" dirty="0"/>
              <a:t> vedoucí nejen </a:t>
            </a:r>
            <a:r>
              <a:rPr lang="cs-CZ" altLang="cs-CZ" sz="2000" b="1" dirty="0"/>
              <a:t>ke správnému</a:t>
            </a:r>
            <a:r>
              <a:rPr lang="cs-CZ" altLang="cs-CZ" sz="2000" dirty="0"/>
              <a:t> (věcnému i obsahovému) </a:t>
            </a:r>
            <a:r>
              <a:rPr lang="cs-CZ" altLang="cs-CZ" sz="2000" b="1" dirty="0"/>
              <a:t>podání žádosti</a:t>
            </a:r>
            <a:r>
              <a:rPr lang="cs-CZ" altLang="cs-CZ" sz="2000" dirty="0"/>
              <a:t>, která je cestou k získání finančních prostředků, ale také k pochopení všech podmínek správného užití a zachycení v účetnictví pro bezproblémové vyúčtování dotace.</a:t>
            </a:r>
          </a:p>
        </p:txBody>
      </p:sp>
      <p:sp>
        <p:nvSpPr>
          <p:cNvPr id="5" name="Nadpis 1">
            <a:extLst>
              <a:ext uri="{FF2B5EF4-FFF2-40B4-BE49-F238E27FC236}">
                <a16:creationId xmlns:a16="http://schemas.microsoft.com/office/drawing/2014/main" id="{E1938944-B80B-F3ED-B698-C52B16CE61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149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Co je cílem semináře</a:t>
            </a:r>
            <a:r>
              <a:rPr lang="cs-CZ" altLang="cs-CZ" sz="2400" dirty="0">
                <a:solidFill>
                  <a:srgbClr val="00ADD0"/>
                </a:solidFill>
              </a:rPr>
              <a:t>…</a:t>
            </a:r>
          </a:p>
        </p:txBody>
      </p:sp>
      <p:pic>
        <p:nvPicPr>
          <p:cNvPr id="4" name="Grafický objekt 3" descr="Moderní architektura se souvislou výplní">
            <a:extLst>
              <a:ext uri="{FF2B5EF4-FFF2-40B4-BE49-F238E27FC236}">
                <a16:creationId xmlns:a16="http://schemas.microsoft.com/office/drawing/2014/main" id="{56A0BD87-D1D6-A907-F67E-EEBAA5B564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6133" y="1586163"/>
            <a:ext cx="1080000" cy="1080000"/>
          </a:xfrm>
          <a:prstGeom prst="rect">
            <a:avLst/>
          </a:prstGeom>
        </p:spPr>
      </p:pic>
      <p:pic>
        <p:nvPicPr>
          <p:cNvPr id="7" name="Grafický objekt 6" descr="Poklad – bedna se souvislou výplní">
            <a:extLst>
              <a:ext uri="{FF2B5EF4-FFF2-40B4-BE49-F238E27FC236}">
                <a16:creationId xmlns:a16="http://schemas.microsoft.com/office/drawing/2014/main" id="{A96EC32F-EB1C-151E-6A59-FC8906A499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638241" y="2054275"/>
            <a:ext cx="540000" cy="540000"/>
          </a:xfrm>
          <a:prstGeom prst="rect">
            <a:avLst/>
          </a:prstGeom>
        </p:spPr>
      </p:pic>
      <p:pic>
        <p:nvPicPr>
          <p:cNvPr id="10" name="Grafický objekt 9" descr="Tenis se souvislou výplní">
            <a:extLst>
              <a:ext uri="{FF2B5EF4-FFF2-40B4-BE49-F238E27FC236}">
                <a16:creationId xmlns:a16="http://schemas.microsoft.com/office/drawing/2014/main" id="{21CC04A8-D1F1-E935-37E3-26F491BBE18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88184" y="1936571"/>
            <a:ext cx="360000" cy="360000"/>
          </a:xfrm>
          <a:prstGeom prst="rect">
            <a:avLst/>
          </a:prstGeom>
        </p:spPr>
      </p:pic>
      <p:pic>
        <p:nvPicPr>
          <p:cNvPr id="11" name="Grafický objekt 10" descr="Kriket se souvislou výplní">
            <a:extLst>
              <a:ext uri="{FF2B5EF4-FFF2-40B4-BE49-F238E27FC236}">
                <a16:creationId xmlns:a16="http://schemas.microsoft.com/office/drawing/2014/main" id="{9B666C00-9881-2C54-82B1-FD1C8B6D95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49694" y="1737381"/>
            <a:ext cx="360000" cy="360000"/>
          </a:xfrm>
          <a:prstGeom prst="rect">
            <a:avLst/>
          </a:prstGeom>
        </p:spPr>
      </p:pic>
      <p:pic>
        <p:nvPicPr>
          <p:cNvPr id="12" name="Grafický objekt 11" descr="Vodní pólo se souvislou výplní">
            <a:extLst>
              <a:ext uri="{FF2B5EF4-FFF2-40B4-BE49-F238E27FC236}">
                <a16:creationId xmlns:a16="http://schemas.microsoft.com/office/drawing/2014/main" id="{504FB694-E2A5-4685-FAD3-1306E70BB1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30520" y="1880908"/>
            <a:ext cx="360000" cy="360000"/>
          </a:xfrm>
          <a:prstGeom prst="rect">
            <a:avLst/>
          </a:prstGeom>
        </p:spPr>
      </p:pic>
      <p:pic>
        <p:nvPicPr>
          <p:cNvPr id="13" name="Grafický objekt 12" descr="Lední hokej se souvislou výplní">
            <a:extLst>
              <a:ext uri="{FF2B5EF4-FFF2-40B4-BE49-F238E27FC236}">
                <a16:creationId xmlns:a16="http://schemas.microsoft.com/office/drawing/2014/main" id="{3FE5C3D0-F861-4257-2256-E5C971025B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688992" y="1557630"/>
            <a:ext cx="360000" cy="360000"/>
          </a:xfrm>
          <a:prstGeom prst="rect">
            <a:avLst/>
          </a:prstGeom>
        </p:spPr>
      </p:pic>
      <p:pic>
        <p:nvPicPr>
          <p:cNvPr id="14" name="Grafický objekt 13" descr="Fotbal se souvislou výplní">
            <a:extLst>
              <a:ext uri="{FF2B5EF4-FFF2-40B4-BE49-F238E27FC236}">
                <a16:creationId xmlns:a16="http://schemas.microsoft.com/office/drawing/2014/main" id="{B7766CC5-746F-9A70-0846-AB38BB2116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28279" y="2240908"/>
            <a:ext cx="360000" cy="360000"/>
          </a:xfrm>
          <a:prstGeom prst="rect">
            <a:avLst/>
          </a:prstGeom>
        </p:spPr>
      </p:pic>
      <p:pic>
        <p:nvPicPr>
          <p:cNvPr id="15" name="Grafický objekt 14" descr="Kulturista se souvislou výplní">
            <a:extLst>
              <a:ext uri="{FF2B5EF4-FFF2-40B4-BE49-F238E27FC236}">
                <a16:creationId xmlns:a16="http://schemas.microsoft.com/office/drawing/2014/main" id="{973A4171-0A97-405F-463E-87666D8EEA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357103" y="1432645"/>
            <a:ext cx="360000" cy="360000"/>
          </a:xfrm>
          <a:prstGeom prst="rect">
            <a:avLst/>
          </a:prstGeom>
        </p:spPr>
      </p:pic>
      <p:pic>
        <p:nvPicPr>
          <p:cNvPr id="18" name="Grafický objekt 17" descr="Trasa (se dvěma připínáčky) se souvislou výplní">
            <a:extLst>
              <a:ext uri="{FF2B5EF4-FFF2-40B4-BE49-F238E27FC236}">
                <a16:creationId xmlns:a16="http://schemas.microsoft.com/office/drawing/2014/main" id="{76C578DE-96E4-0A44-8D62-7F601483E1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24795" y="1502396"/>
            <a:ext cx="720000" cy="720000"/>
          </a:xfrm>
          <a:prstGeom prst="rect">
            <a:avLst/>
          </a:prstGeom>
        </p:spPr>
      </p:pic>
      <p:pic>
        <p:nvPicPr>
          <p:cNvPr id="7168" name="Grafický objekt 7167" descr="Rozdvojující se cesta se souvislou výplní">
            <a:extLst>
              <a:ext uri="{FF2B5EF4-FFF2-40B4-BE49-F238E27FC236}">
                <a16:creationId xmlns:a16="http://schemas.microsoft.com/office/drawing/2014/main" id="{A6866292-6AB8-1690-4ED7-00DFF47F1D5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762800" y="2528980"/>
            <a:ext cx="720000" cy="720000"/>
          </a:xfrm>
          <a:prstGeom prst="rect">
            <a:avLst/>
          </a:prstGeom>
        </p:spPr>
      </p:pic>
      <p:pic>
        <p:nvPicPr>
          <p:cNvPr id="86" name="Grafický objekt 85" descr="Poklad – bedna se souvislou výplní">
            <a:extLst>
              <a:ext uri="{FF2B5EF4-FFF2-40B4-BE49-F238E27FC236}">
                <a16:creationId xmlns:a16="http://schemas.microsoft.com/office/drawing/2014/main" id="{E7BCB15E-A9F2-03E5-6E05-79D29B0B75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40252" y="2060908"/>
            <a:ext cx="540000" cy="540000"/>
          </a:xfrm>
          <a:prstGeom prst="rect">
            <a:avLst/>
          </a:prstGeom>
        </p:spPr>
      </p:pic>
      <p:pic>
        <p:nvPicPr>
          <p:cNvPr id="1030" name="Picture 6" descr="Arrow Point Ponggo GIF">
            <a:extLst>
              <a:ext uri="{FF2B5EF4-FFF2-40B4-BE49-F238E27FC236}">
                <a16:creationId xmlns:a16="http://schemas.microsoft.com/office/drawing/2014/main" id="{7F036D7D-7322-B669-D9B2-EA9A10A015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109937" flipH="1">
            <a:off x="980525" y="1573686"/>
            <a:ext cx="4933338" cy="4933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Obrázek 88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A425A62E-7B3A-40A4-6C40-C04B5DB631F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5115" y="626085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052014AC-15E8-8859-F587-3392D5E74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6" descr="Searaching Desk Calendar Days">
            <a:extLst>
              <a:ext uri="{FF2B5EF4-FFF2-40B4-BE49-F238E27FC236}">
                <a16:creationId xmlns:a16="http://schemas.microsoft.com/office/drawing/2014/main" id="{2EB8BBC4-312C-43DC-7410-16A2E4EE4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0252" y="634372"/>
            <a:ext cx="1684305" cy="1213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Nadpis 1">
            <a:extLst>
              <a:ext uri="{FF2B5EF4-FFF2-40B4-BE49-F238E27FC236}">
                <a16:creationId xmlns:a16="http://schemas.microsoft.com/office/drawing/2014/main" id="{C95A59D4-B7D9-5A9F-B917-595D6328D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149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cs-CZ" altLang="cs-CZ" sz="3600" b="1" dirty="0">
                <a:solidFill>
                  <a:srgbClr val="00ADD0"/>
                </a:solidFill>
              </a:rPr>
              <a:t>Důležité termíny!!!</a:t>
            </a:r>
            <a:endParaRPr lang="cs-CZ" altLang="cs-CZ" sz="3600" dirty="0">
              <a:solidFill>
                <a:srgbClr val="00ADD0"/>
              </a:solidFill>
            </a:endParaRPr>
          </a:p>
        </p:txBody>
      </p:sp>
      <p:grpSp>
        <p:nvGrpSpPr>
          <p:cNvPr id="6" name="Group 9">
            <a:extLst>
              <a:ext uri="{FF2B5EF4-FFF2-40B4-BE49-F238E27FC236}">
                <a16:creationId xmlns:a16="http://schemas.microsoft.com/office/drawing/2014/main" id="{6D6BFF9D-99A1-A6F0-20B8-47EBD3028792}"/>
              </a:ext>
            </a:extLst>
          </p:cNvPr>
          <p:cNvGrpSpPr/>
          <p:nvPr/>
        </p:nvGrpSpPr>
        <p:grpSpPr>
          <a:xfrm>
            <a:off x="848663" y="1316264"/>
            <a:ext cx="2573587" cy="5015744"/>
            <a:chOff x="3499600" y="892023"/>
            <a:chExt cx="4622464" cy="5196832"/>
          </a:xfrm>
        </p:grpSpPr>
        <p:grpSp>
          <p:nvGrpSpPr>
            <p:cNvPr id="7" name="Group 5">
              <a:extLst>
                <a:ext uri="{FF2B5EF4-FFF2-40B4-BE49-F238E27FC236}">
                  <a16:creationId xmlns:a16="http://schemas.microsoft.com/office/drawing/2014/main" id="{BA22700B-1969-A99B-0957-E63C5166D848}"/>
                </a:ext>
              </a:extLst>
            </p:cNvPr>
            <p:cNvGrpSpPr/>
            <p:nvPr/>
          </p:nvGrpSpPr>
          <p:grpSpPr>
            <a:xfrm>
              <a:off x="4927600" y="1734221"/>
              <a:ext cx="3194464" cy="3495330"/>
              <a:chOff x="3670300" y="1193809"/>
              <a:chExt cx="4025900" cy="4405074"/>
            </a:xfrm>
          </p:grpSpPr>
          <p:sp>
            <p:nvSpPr>
              <p:cNvPr id="11" name="Arrow: Right 3">
                <a:extLst>
                  <a:ext uri="{FF2B5EF4-FFF2-40B4-BE49-F238E27FC236}">
                    <a16:creationId xmlns:a16="http://schemas.microsoft.com/office/drawing/2014/main" id="{66F376C5-0BF4-0162-B5A9-FF99DF496033}"/>
                  </a:ext>
                </a:extLst>
              </p:cNvPr>
              <p:cNvSpPr/>
              <p:nvPr/>
            </p:nvSpPr>
            <p:spPr>
              <a:xfrm>
                <a:off x="3670300" y="4737109"/>
                <a:ext cx="4025900" cy="861774"/>
              </a:xfrm>
              <a:prstGeom prst="rightArrow">
                <a:avLst>
                  <a:gd name="adj1" fmla="val 58842"/>
                  <a:gd name="adj2" fmla="val 116317"/>
                </a:avLst>
              </a:prstGeom>
              <a:solidFill>
                <a:srgbClr val="00396B"/>
              </a:solidFill>
              <a:ln>
                <a:solidFill>
                  <a:srgbClr val="00396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Arrow: Right 58">
                <a:extLst>
                  <a:ext uri="{FF2B5EF4-FFF2-40B4-BE49-F238E27FC236}">
                    <a16:creationId xmlns:a16="http://schemas.microsoft.com/office/drawing/2014/main" id="{AB77DDAB-7988-6B68-560B-C8997387FBA3}"/>
                  </a:ext>
                </a:extLst>
              </p:cNvPr>
              <p:cNvSpPr/>
              <p:nvPr/>
            </p:nvSpPr>
            <p:spPr>
              <a:xfrm>
                <a:off x="3670300" y="2959443"/>
                <a:ext cx="4025900" cy="861774"/>
              </a:xfrm>
              <a:prstGeom prst="rightArrow">
                <a:avLst>
                  <a:gd name="adj1" fmla="val 58842"/>
                  <a:gd name="adj2" fmla="val 116317"/>
                </a:avLst>
              </a:prstGeom>
              <a:solidFill>
                <a:srgbClr val="FCB414"/>
              </a:solidFill>
              <a:ln>
                <a:solidFill>
                  <a:srgbClr val="FCB41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3" name="Arrow: Right 61">
                <a:extLst>
                  <a:ext uri="{FF2B5EF4-FFF2-40B4-BE49-F238E27FC236}">
                    <a16:creationId xmlns:a16="http://schemas.microsoft.com/office/drawing/2014/main" id="{53E6103E-FF32-D688-1995-90C1AD00FCA5}"/>
                  </a:ext>
                </a:extLst>
              </p:cNvPr>
              <p:cNvSpPr/>
              <p:nvPr/>
            </p:nvSpPr>
            <p:spPr>
              <a:xfrm>
                <a:off x="3670300" y="1193809"/>
                <a:ext cx="4025900" cy="861774"/>
              </a:xfrm>
              <a:prstGeom prst="rightArrow">
                <a:avLst>
                  <a:gd name="adj1" fmla="val 58842"/>
                  <a:gd name="adj2" fmla="val 116317"/>
                </a:avLst>
              </a:prstGeom>
              <a:solidFill>
                <a:srgbClr val="00AFD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8" name="Trapezoid 6">
              <a:extLst>
                <a:ext uri="{FF2B5EF4-FFF2-40B4-BE49-F238E27FC236}">
                  <a16:creationId xmlns:a16="http://schemas.microsoft.com/office/drawing/2014/main" id="{1208CB18-7DCE-5452-6ED9-E1B7A0F88187}"/>
                </a:ext>
              </a:extLst>
            </p:cNvPr>
            <p:cNvSpPr/>
            <p:nvPr/>
          </p:nvSpPr>
          <p:spPr>
            <a:xfrm rot="5400000">
              <a:off x="3826170" y="2775248"/>
              <a:ext cx="797719" cy="1405139"/>
            </a:xfrm>
            <a:prstGeom prst="trapezoid">
              <a:avLst/>
            </a:prstGeom>
            <a:solidFill>
              <a:srgbClr val="FCB414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rapezoid 65">
              <a:extLst>
                <a:ext uri="{FF2B5EF4-FFF2-40B4-BE49-F238E27FC236}">
                  <a16:creationId xmlns:a16="http://schemas.microsoft.com/office/drawing/2014/main" id="{B022083D-39D9-1778-1EED-5518EB585E0F}"/>
                </a:ext>
              </a:extLst>
            </p:cNvPr>
            <p:cNvSpPr/>
            <p:nvPr/>
          </p:nvSpPr>
          <p:spPr>
            <a:xfrm rot="5400000">
              <a:off x="3522027" y="869596"/>
              <a:ext cx="1383145" cy="1427999"/>
            </a:xfrm>
            <a:custGeom>
              <a:avLst/>
              <a:gdLst>
                <a:gd name="connsiteX0" fmla="*/ 0 w 797719"/>
                <a:gd name="connsiteY0" fmla="*/ 1405138 h 1405138"/>
                <a:gd name="connsiteX1" fmla="*/ 199430 w 797719"/>
                <a:gd name="connsiteY1" fmla="*/ 0 h 1405138"/>
                <a:gd name="connsiteX2" fmla="*/ 598289 w 797719"/>
                <a:gd name="connsiteY2" fmla="*/ 0 h 1405138"/>
                <a:gd name="connsiteX3" fmla="*/ 797719 w 797719"/>
                <a:gd name="connsiteY3" fmla="*/ 1405138 h 1405138"/>
                <a:gd name="connsiteX4" fmla="*/ 0 w 797719"/>
                <a:gd name="connsiteY4" fmla="*/ 1405138 h 1405138"/>
                <a:gd name="connsiteX0" fmla="*/ 0 w 598289"/>
                <a:gd name="connsiteY0" fmla="*/ 1405138 h 1405138"/>
                <a:gd name="connsiteX1" fmla="*/ 199430 w 598289"/>
                <a:gd name="connsiteY1" fmla="*/ 0 h 1405138"/>
                <a:gd name="connsiteX2" fmla="*/ 598289 w 598289"/>
                <a:gd name="connsiteY2" fmla="*/ 0 h 1405138"/>
                <a:gd name="connsiteX3" fmla="*/ 508161 w 598289"/>
                <a:gd name="connsiteY3" fmla="*/ 1397518 h 1405138"/>
                <a:gd name="connsiteX4" fmla="*/ 0 w 598289"/>
                <a:gd name="connsiteY4" fmla="*/ 1405138 h 1405138"/>
                <a:gd name="connsiteX0" fmla="*/ 0 w 743069"/>
                <a:gd name="connsiteY0" fmla="*/ 1405138 h 1405138"/>
                <a:gd name="connsiteX1" fmla="*/ 344210 w 743069"/>
                <a:gd name="connsiteY1" fmla="*/ 0 h 1405138"/>
                <a:gd name="connsiteX2" fmla="*/ 743069 w 743069"/>
                <a:gd name="connsiteY2" fmla="*/ 0 h 1405138"/>
                <a:gd name="connsiteX3" fmla="*/ 652941 w 743069"/>
                <a:gd name="connsiteY3" fmla="*/ 1397518 h 1405138"/>
                <a:gd name="connsiteX4" fmla="*/ 0 w 743069"/>
                <a:gd name="connsiteY4" fmla="*/ 1405138 h 1405138"/>
                <a:gd name="connsiteX0" fmla="*/ 0 w 743069"/>
                <a:gd name="connsiteY0" fmla="*/ 1405138 h 1405138"/>
                <a:gd name="connsiteX1" fmla="*/ 344210 w 743069"/>
                <a:gd name="connsiteY1" fmla="*/ 0 h 1405138"/>
                <a:gd name="connsiteX2" fmla="*/ 743069 w 743069"/>
                <a:gd name="connsiteY2" fmla="*/ 0 h 1405138"/>
                <a:gd name="connsiteX3" fmla="*/ 492924 w 743069"/>
                <a:gd name="connsiteY3" fmla="*/ 1405138 h 1405138"/>
                <a:gd name="connsiteX4" fmla="*/ 0 w 743069"/>
                <a:gd name="connsiteY4" fmla="*/ 1405138 h 1405138"/>
                <a:gd name="connsiteX0" fmla="*/ 0 w 1070727"/>
                <a:gd name="connsiteY0" fmla="*/ 1405138 h 1405138"/>
                <a:gd name="connsiteX1" fmla="*/ 671868 w 1070727"/>
                <a:gd name="connsiteY1" fmla="*/ 0 h 1405138"/>
                <a:gd name="connsiteX2" fmla="*/ 1070727 w 1070727"/>
                <a:gd name="connsiteY2" fmla="*/ 0 h 1405138"/>
                <a:gd name="connsiteX3" fmla="*/ 820582 w 1070727"/>
                <a:gd name="connsiteY3" fmla="*/ 1405138 h 1405138"/>
                <a:gd name="connsiteX4" fmla="*/ 0 w 1070727"/>
                <a:gd name="connsiteY4" fmla="*/ 1405138 h 1405138"/>
                <a:gd name="connsiteX0" fmla="*/ 0 w 1070727"/>
                <a:gd name="connsiteY0" fmla="*/ 1405138 h 1412758"/>
                <a:gd name="connsiteX1" fmla="*/ 671868 w 1070727"/>
                <a:gd name="connsiteY1" fmla="*/ 0 h 1412758"/>
                <a:gd name="connsiteX2" fmla="*/ 1070727 w 1070727"/>
                <a:gd name="connsiteY2" fmla="*/ 0 h 1412758"/>
                <a:gd name="connsiteX3" fmla="*/ 614845 w 1070727"/>
                <a:gd name="connsiteY3" fmla="*/ 1412758 h 1412758"/>
                <a:gd name="connsiteX4" fmla="*/ 0 w 1070727"/>
                <a:gd name="connsiteY4" fmla="*/ 1405138 h 1412758"/>
                <a:gd name="connsiteX0" fmla="*/ 0 w 1383145"/>
                <a:gd name="connsiteY0" fmla="*/ 1427998 h 1427998"/>
                <a:gd name="connsiteX1" fmla="*/ 984286 w 1383145"/>
                <a:gd name="connsiteY1" fmla="*/ 0 h 1427998"/>
                <a:gd name="connsiteX2" fmla="*/ 1383145 w 1383145"/>
                <a:gd name="connsiteY2" fmla="*/ 0 h 1427998"/>
                <a:gd name="connsiteX3" fmla="*/ 927263 w 1383145"/>
                <a:gd name="connsiteY3" fmla="*/ 1412758 h 1427998"/>
                <a:gd name="connsiteX4" fmla="*/ 0 w 1383145"/>
                <a:gd name="connsiteY4" fmla="*/ 1427998 h 142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145" h="1427998">
                  <a:moveTo>
                    <a:pt x="0" y="1427998"/>
                  </a:moveTo>
                  <a:lnTo>
                    <a:pt x="984286" y="0"/>
                  </a:lnTo>
                  <a:lnTo>
                    <a:pt x="1383145" y="0"/>
                  </a:lnTo>
                  <a:lnTo>
                    <a:pt x="927263" y="1412758"/>
                  </a:lnTo>
                  <a:lnTo>
                    <a:pt x="0" y="1427998"/>
                  </a:lnTo>
                  <a:close/>
                </a:path>
              </a:pathLst>
            </a:custGeom>
            <a:solidFill>
              <a:srgbClr val="00AFD3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Trapezoid 65">
              <a:extLst>
                <a:ext uri="{FF2B5EF4-FFF2-40B4-BE49-F238E27FC236}">
                  <a16:creationId xmlns:a16="http://schemas.microsoft.com/office/drawing/2014/main" id="{A5D6D721-A624-5175-5B64-82BF035D0E68}"/>
                </a:ext>
              </a:extLst>
            </p:cNvPr>
            <p:cNvSpPr/>
            <p:nvPr/>
          </p:nvSpPr>
          <p:spPr>
            <a:xfrm rot="5400000" flipH="1">
              <a:off x="3511892" y="4673145"/>
              <a:ext cx="1403420" cy="1427999"/>
            </a:xfrm>
            <a:custGeom>
              <a:avLst/>
              <a:gdLst>
                <a:gd name="connsiteX0" fmla="*/ 0 w 797719"/>
                <a:gd name="connsiteY0" fmla="*/ 1405138 h 1405138"/>
                <a:gd name="connsiteX1" fmla="*/ 199430 w 797719"/>
                <a:gd name="connsiteY1" fmla="*/ 0 h 1405138"/>
                <a:gd name="connsiteX2" fmla="*/ 598289 w 797719"/>
                <a:gd name="connsiteY2" fmla="*/ 0 h 1405138"/>
                <a:gd name="connsiteX3" fmla="*/ 797719 w 797719"/>
                <a:gd name="connsiteY3" fmla="*/ 1405138 h 1405138"/>
                <a:gd name="connsiteX4" fmla="*/ 0 w 797719"/>
                <a:gd name="connsiteY4" fmla="*/ 1405138 h 1405138"/>
                <a:gd name="connsiteX0" fmla="*/ 0 w 598289"/>
                <a:gd name="connsiteY0" fmla="*/ 1405138 h 1405138"/>
                <a:gd name="connsiteX1" fmla="*/ 199430 w 598289"/>
                <a:gd name="connsiteY1" fmla="*/ 0 h 1405138"/>
                <a:gd name="connsiteX2" fmla="*/ 598289 w 598289"/>
                <a:gd name="connsiteY2" fmla="*/ 0 h 1405138"/>
                <a:gd name="connsiteX3" fmla="*/ 508161 w 598289"/>
                <a:gd name="connsiteY3" fmla="*/ 1397518 h 1405138"/>
                <a:gd name="connsiteX4" fmla="*/ 0 w 598289"/>
                <a:gd name="connsiteY4" fmla="*/ 1405138 h 1405138"/>
                <a:gd name="connsiteX0" fmla="*/ 0 w 743069"/>
                <a:gd name="connsiteY0" fmla="*/ 1405138 h 1405138"/>
                <a:gd name="connsiteX1" fmla="*/ 344210 w 743069"/>
                <a:gd name="connsiteY1" fmla="*/ 0 h 1405138"/>
                <a:gd name="connsiteX2" fmla="*/ 743069 w 743069"/>
                <a:gd name="connsiteY2" fmla="*/ 0 h 1405138"/>
                <a:gd name="connsiteX3" fmla="*/ 652941 w 743069"/>
                <a:gd name="connsiteY3" fmla="*/ 1397518 h 1405138"/>
                <a:gd name="connsiteX4" fmla="*/ 0 w 743069"/>
                <a:gd name="connsiteY4" fmla="*/ 1405138 h 1405138"/>
                <a:gd name="connsiteX0" fmla="*/ 0 w 743069"/>
                <a:gd name="connsiteY0" fmla="*/ 1405138 h 1405138"/>
                <a:gd name="connsiteX1" fmla="*/ 344210 w 743069"/>
                <a:gd name="connsiteY1" fmla="*/ 0 h 1405138"/>
                <a:gd name="connsiteX2" fmla="*/ 743069 w 743069"/>
                <a:gd name="connsiteY2" fmla="*/ 0 h 1405138"/>
                <a:gd name="connsiteX3" fmla="*/ 492924 w 743069"/>
                <a:gd name="connsiteY3" fmla="*/ 1405138 h 1405138"/>
                <a:gd name="connsiteX4" fmla="*/ 0 w 743069"/>
                <a:gd name="connsiteY4" fmla="*/ 1405138 h 1405138"/>
                <a:gd name="connsiteX0" fmla="*/ 0 w 1070727"/>
                <a:gd name="connsiteY0" fmla="*/ 1405138 h 1405138"/>
                <a:gd name="connsiteX1" fmla="*/ 671868 w 1070727"/>
                <a:gd name="connsiteY1" fmla="*/ 0 h 1405138"/>
                <a:gd name="connsiteX2" fmla="*/ 1070727 w 1070727"/>
                <a:gd name="connsiteY2" fmla="*/ 0 h 1405138"/>
                <a:gd name="connsiteX3" fmla="*/ 820582 w 1070727"/>
                <a:gd name="connsiteY3" fmla="*/ 1405138 h 1405138"/>
                <a:gd name="connsiteX4" fmla="*/ 0 w 1070727"/>
                <a:gd name="connsiteY4" fmla="*/ 1405138 h 1405138"/>
                <a:gd name="connsiteX0" fmla="*/ 0 w 1070727"/>
                <a:gd name="connsiteY0" fmla="*/ 1405138 h 1412758"/>
                <a:gd name="connsiteX1" fmla="*/ 671868 w 1070727"/>
                <a:gd name="connsiteY1" fmla="*/ 0 h 1412758"/>
                <a:gd name="connsiteX2" fmla="*/ 1070727 w 1070727"/>
                <a:gd name="connsiteY2" fmla="*/ 0 h 1412758"/>
                <a:gd name="connsiteX3" fmla="*/ 614845 w 1070727"/>
                <a:gd name="connsiteY3" fmla="*/ 1412758 h 1412758"/>
                <a:gd name="connsiteX4" fmla="*/ 0 w 1070727"/>
                <a:gd name="connsiteY4" fmla="*/ 1405138 h 1412758"/>
                <a:gd name="connsiteX0" fmla="*/ 0 w 1383145"/>
                <a:gd name="connsiteY0" fmla="*/ 1427998 h 1427998"/>
                <a:gd name="connsiteX1" fmla="*/ 984286 w 1383145"/>
                <a:gd name="connsiteY1" fmla="*/ 0 h 1427998"/>
                <a:gd name="connsiteX2" fmla="*/ 1383145 w 1383145"/>
                <a:gd name="connsiteY2" fmla="*/ 0 h 1427998"/>
                <a:gd name="connsiteX3" fmla="*/ 927263 w 1383145"/>
                <a:gd name="connsiteY3" fmla="*/ 1412758 h 1427998"/>
                <a:gd name="connsiteX4" fmla="*/ 0 w 1383145"/>
                <a:gd name="connsiteY4" fmla="*/ 1427998 h 14279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145" h="1427998">
                  <a:moveTo>
                    <a:pt x="0" y="1427998"/>
                  </a:moveTo>
                  <a:lnTo>
                    <a:pt x="984286" y="0"/>
                  </a:lnTo>
                  <a:lnTo>
                    <a:pt x="1383145" y="0"/>
                  </a:lnTo>
                  <a:lnTo>
                    <a:pt x="927263" y="1412758"/>
                  </a:lnTo>
                  <a:lnTo>
                    <a:pt x="0" y="1427998"/>
                  </a:lnTo>
                  <a:close/>
                </a:path>
              </a:pathLst>
            </a:custGeom>
            <a:solidFill>
              <a:srgbClr val="00396B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4" name="TextBox 98">
            <a:extLst>
              <a:ext uri="{FF2B5EF4-FFF2-40B4-BE49-F238E27FC236}">
                <a16:creationId xmlns:a16="http://schemas.microsoft.com/office/drawing/2014/main" id="{416625B0-16DE-508F-B9D4-924851BD6E6C}"/>
              </a:ext>
            </a:extLst>
          </p:cNvPr>
          <p:cNvSpPr txBox="1"/>
          <p:nvPr/>
        </p:nvSpPr>
        <p:spPr>
          <a:xfrm>
            <a:off x="3707904" y="2166712"/>
            <a:ext cx="3348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dirty="0">
                <a:ln>
                  <a:noFill/>
                </a:ln>
                <a:solidFill>
                  <a:srgbClr val="00AFD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TERMÍN PRO PODÁNÍ ŽÁDOSTI</a:t>
            </a:r>
            <a:endParaRPr kumimoji="0" lang="cs-CZ" sz="1600" i="0" u="none" strike="noStrike" kern="1200" cap="none" spc="0" normalizeH="0" baseline="0" dirty="0">
              <a:ln>
                <a:noFill/>
              </a:ln>
              <a:solidFill>
                <a:srgbClr val="00AFD3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i="0" u="none" strike="noStrike" kern="1200" cap="none" spc="0" normalizeH="0" baseline="0" dirty="0">
                <a:ln>
                  <a:noFill/>
                </a:ln>
                <a:solidFill>
                  <a:srgbClr val="00AFD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JE OD </a:t>
            </a:r>
            <a:r>
              <a:rPr kumimoji="0" lang="cs-CZ" sz="1600" b="1" i="0" u="none" strike="noStrike" kern="1200" cap="none" spc="0" normalizeH="0" baseline="0" dirty="0">
                <a:ln>
                  <a:noFill/>
                </a:ln>
                <a:solidFill>
                  <a:srgbClr val="00AFD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18.09.</a:t>
            </a:r>
            <a:r>
              <a:rPr kumimoji="0" lang="cs-CZ" sz="1600" i="0" u="none" strike="noStrike" kern="1200" cap="none" spc="0" normalizeH="0" baseline="0" dirty="0">
                <a:ln>
                  <a:noFill/>
                </a:ln>
                <a:solidFill>
                  <a:srgbClr val="00AFD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kumimoji="0" lang="cs-CZ" sz="1600" b="1" i="0" u="none" strike="noStrike" kern="1200" cap="none" spc="0" normalizeH="0" baseline="0" dirty="0">
                <a:ln>
                  <a:noFill/>
                </a:ln>
                <a:solidFill>
                  <a:srgbClr val="00AFD3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02.10.2026</a:t>
            </a:r>
          </a:p>
        </p:txBody>
      </p:sp>
      <p:sp>
        <p:nvSpPr>
          <p:cNvPr id="15" name="TextBox 98">
            <a:extLst>
              <a:ext uri="{FF2B5EF4-FFF2-40B4-BE49-F238E27FC236}">
                <a16:creationId xmlns:a16="http://schemas.microsoft.com/office/drawing/2014/main" id="{D23EEC5C-F5F6-30B1-8079-7F8EDB8768B6}"/>
              </a:ext>
            </a:extLst>
          </p:cNvPr>
          <p:cNvSpPr txBox="1"/>
          <p:nvPr/>
        </p:nvSpPr>
        <p:spPr>
          <a:xfrm>
            <a:off x="3707904" y="3275098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600" b="1" i="0" u="none" strike="noStrike" kern="1200" cap="none" spc="0" normalizeH="0" baseline="0" dirty="0">
                <a:ln>
                  <a:noFill/>
                </a:ln>
                <a:solidFill>
                  <a:srgbClr val="FCB414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LHŮTA PRO ROZHODNUTÍ</a:t>
            </a:r>
            <a:endParaRPr kumimoji="0" lang="cs-CZ" sz="1600" i="0" u="none" strike="noStrike" kern="1200" cap="none" spc="0" normalizeH="0" baseline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FCB414"/>
                </a:solidFill>
                <a:cs typeface="Arial" panose="020B0604020202020204" pitchFamily="34" charset="0"/>
              </a:rPr>
              <a:t>NENÍ STANOVENA, PŘEDPOKLÁDÁ SE PROJEDNÁNÍ V </a:t>
            </a:r>
            <a:r>
              <a:rPr lang="cs-CZ" sz="1600" b="1" dirty="0">
                <a:solidFill>
                  <a:srgbClr val="FCB414"/>
                </a:solidFill>
                <a:cs typeface="Arial" panose="020B0604020202020204" pitchFamily="34" charset="0"/>
              </a:rPr>
              <a:t>ZM 1/2027</a:t>
            </a:r>
            <a:endParaRPr kumimoji="0" lang="cs-CZ" sz="1600" b="1" i="0" u="none" strike="noStrike" kern="1200" cap="none" spc="0" normalizeH="0" baseline="0" dirty="0">
              <a:ln>
                <a:noFill/>
              </a:ln>
              <a:solidFill>
                <a:srgbClr val="FCB414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98">
            <a:extLst>
              <a:ext uri="{FF2B5EF4-FFF2-40B4-BE49-F238E27FC236}">
                <a16:creationId xmlns:a16="http://schemas.microsoft.com/office/drawing/2014/main" id="{A62F0817-43CC-538B-EC73-234B420B0406}"/>
              </a:ext>
            </a:extLst>
          </p:cNvPr>
          <p:cNvSpPr txBox="1"/>
          <p:nvPr/>
        </p:nvSpPr>
        <p:spPr>
          <a:xfrm>
            <a:off x="3707904" y="4517829"/>
            <a:ext cx="4140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b="1" dirty="0">
                <a:solidFill>
                  <a:srgbClr val="00396B"/>
                </a:solidFill>
                <a:cs typeface="Arial" panose="020B0604020202020204" pitchFamily="34" charset="0"/>
              </a:rPr>
              <a:t>UZAVŘENÍ DOTAČNÍ SMLOUVY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003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PŘEDPOKLADÁ SE OD </a:t>
            </a:r>
            <a:r>
              <a:rPr lang="cs-CZ" sz="1600" u="sng" dirty="0">
                <a:solidFill>
                  <a:srgbClr val="003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01.02.2027</a:t>
            </a:r>
            <a:endParaRPr lang="cs-CZ" sz="1600" u="sng" dirty="0">
              <a:solidFill>
                <a:srgbClr val="00396B"/>
              </a:solidFill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sz="1600" dirty="0">
                <a:solidFill>
                  <a:srgbClr val="003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TERMÍN PRO </a:t>
            </a:r>
            <a:r>
              <a:rPr lang="cs-CZ" sz="1600" b="1" dirty="0">
                <a:solidFill>
                  <a:srgbClr val="003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POUŽITÍ PROSTŘEDKŮ </a:t>
            </a:r>
            <a:r>
              <a:rPr lang="cs-CZ" sz="1600" dirty="0">
                <a:solidFill>
                  <a:srgbClr val="0039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BUDE V PRŮBĚHU ROKU 2027 (MIMO SPORTOVNÍ AKCE A INFRASTRUKTURU)</a:t>
            </a:r>
            <a:endParaRPr kumimoji="0" lang="cs-CZ" sz="1600" i="0" u="none" strike="noStrike" kern="1200" cap="none" spc="0" normalizeH="0" baseline="0" dirty="0">
              <a:ln>
                <a:noFill/>
              </a:ln>
              <a:solidFill>
                <a:srgbClr val="00396B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Obrázek 18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F52FF03D-822F-9379-1F65-5E84B42515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F0EF1D5F-32FB-C7B1-2795-FD448B85A3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TextovéPole 9">
            <a:extLst>
              <a:ext uri="{FF2B5EF4-FFF2-40B4-BE49-F238E27FC236}">
                <a16:creationId xmlns:a16="http://schemas.microsoft.com/office/drawing/2014/main" id="{76F3F356-3E8E-5276-E64C-AF7E366E1B0F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981325" y="5286375"/>
            <a:ext cx="44450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ts val="1200"/>
              </a:spcBef>
              <a:buFontTx/>
              <a:buNone/>
            </a:pPr>
            <a:endParaRPr lang="cs-CZ" altLang="cs-CZ" sz="20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1100" u="sng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197" name="TextovéPole 10">
            <a:extLst>
              <a:ext uri="{FF2B5EF4-FFF2-40B4-BE49-F238E27FC236}">
                <a16:creationId xmlns:a16="http://schemas.microsoft.com/office/drawing/2014/main" id="{7A4FBBC5-D584-25CB-8ED0-E05653960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5616575"/>
            <a:ext cx="3238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7000"/>
              </a:lnSpc>
              <a:spcBef>
                <a:spcPts val="1200"/>
              </a:spcBef>
              <a:buFontTx/>
              <a:buNone/>
            </a:pPr>
            <a:endParaRPr lang="cs-CZ" altLang="cs-CZ" sz="1600" b="1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Bef>
                <a:spcPct val="0"/>
              </a:spcBef>
              <a:buFontTx/>
              <a:buNone/>
            </a:pPr>
            <a:endParaRPr lang="cs-CZ" altLang="cs-CZ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198" name="Obrázek 2">
            <a:extLst>
              <a:ext uri="{FF2B5EF4-FFF2-40B4-BE49-F238E27FC236}">
                <a16:creationId xmlns:a16="http://schemas.microsoft.com/office/drawing/2014/main" id="{C7084754-D826-FA5A-5A38-8EBA9E6C0E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53" y="1732892"/>
            <a:ext cx="7573727" cy="3835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0" descr="Celebrating pride month: A guide to becoming an ally - Page 2 of 2 -  Owlivers Post">
            <a:extLst>
              <a:ext uri="{FF2B5EF4-FFF2-40B4-BE49-F238E27FC236}">
                <a16:creationId xmlns:a16="http://schemas.microsoft.com/office/drawing/2014/main" id="{FE75643B-A0CA-E6A6-A13D-37891CD0D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444697"/>
            <a:ext cx="360000" cy="359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0" descr="Celebrating pride month: A guide to becoming an ally - Page 2 of 2 -  Owlivers Post">
            <a:extLst>
              <a:ext uri="{FF2B5EF4-FFF2-40B4-BE49-F238E27FC236}">
                <a16:creationId xmlns:a16="http://schemas.microsoft.com/office/drawing/2014/main" id="{CCD8BAF5-CF9B-3746-F869-8687CA151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5516" y="2382959"/>
            <a:ext cx="360000" cy="35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 descr="Celebrating pride month: A guide to becoming an ally - Page 2 of 2 -  Owlivers Post">
            <a:extLst>
              <a:ext uri="{FF2B5EF4-FFF2-40B4-BE49-F238E27FC236}">
                <a16:creationId xmlns:a16="http://schemas.microsoft.com/office/drawing/2014/main" id="{EE859397-7074-DB83-F789-67C7676A97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581128"/>
            <a:ext cx="360000" cy="35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0" descr="Celebrating pride month: A guide to becoming an ally - Page 2 of 2 -  Owlivers Post">
            <a:extLst>
              <a:ext uri="{FF2B5EF4-FFF2-40B4-BE49-F238E27FC236}">
                <a16:creationId xmlns:a16="http://schemas.microsoft.com/office/drawing/2014/main" id="{4DBD9A40-3BD2-BFE1-C27B-9EBFCBCF7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838200">
            <a:off x="2330535" y="5331786"/>
            <a:ext cx="360000" cy="359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Obrázek 14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C30C1DE3-BD79-B823-F60A-3F693989AA2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6" name="Zástupný obsah 2">
            <a:extLst>
              <a:ext uri="{FF2B5EF4-FFF2-40B4-BE49-F238E27FC236}">
                <a16:creationId xmlns:a16="http://schemas.microsoft.com/office/drawing/2014/main" id="{7EDD4466-4940-93C2-B3B9-703A0ED683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744" y="1169437"/>
            <a:ext cx="8064512" cy="560774"/>
          </a:xfrm>
        </p:spPr>
        <p:txBody>
          <a:bodyPr/>
          <a:lstStyle/>
          <a:p>
            <a:pPr marL="0" indent="0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cs-CZ" sz="1800" dirty="0">
                <a:solidFill>
                  <a:srgbClr val="000000"/>
                </a:solidFill>
                <a:latin typeface="+mj-lt"/>
              </a:rPr>
              <a:t>www.ostrava.cz  </a:t>
            </a:r>
            <a:r>
              <a:rPr lang="cs-CZ" sz="1800" dirty="0">
                <a:solidFill>
                  <a:srgbClr val="00ADD0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cs-CZ" sz="1800" dirty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  ÚŘAD  </a:t>
            </a:r>
            <a:r>
              <a:rPr lang="cs-CZ" sz="1800" dirty="0">
                <a:solidFill>
                  <a:srgbClr val="00ADD0"/>
                </a:solidFill>
                <a:latin typeface="+mj-lt"/>
                <a:sym typeface="Wingdings" panose="05000000000000000000" pitchFamily="2" charset="2"/>
              </a:rPr>
              <a:t></a:t>
            </a:r>
            <a:r>
              <a:rPr lang="cs-CZ" sz="1800" dirty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  Dotace  </a:t>
            </a:r>
            <a:endParaRPr lang="cs-CZ" dirty="0">
              <a:latin typeface="+mj-lt"/>
            </a:endParaRPr>
          </a:p>
        </p:txBody>
      </p:sp>
      <p:sp>
        <p:nvSpPr>
          <p:cNvPr id="18" name="Nadpis 1">
            <a:extLst>
              <a:ext uri="{FF2B5EF4-FFF2-40B4-BE49-F238E27FC236}">
                <a16:creationId xmlns:a16="http://schemas.microsoft.com/office/drawing/2014/main" id="{1E0C4EB2-D806-0E53-0D50-339EFD0D5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150"/>
            <a:ext cx="8229600" cy="560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Kde</a:t>
            </a:r>
            <a:r>
              <a:rPr lang="cs-CZ" altLang="cs-CZ" sz="2400" dirty="0">
                <a:solidFill>
                  <a:srgbClr val="00ADD0"/>
                </a:solidFill>
              </a:rPr>
              <a:t> naleznete informace…</a:t>
            </a:r>
          </a:p>
        </p:txBody>
      </p:sp>
      <p:sp>
        <p:nvSpPr>
          <p:cNvPr id="3" name="Text Box 9">
            <a:extLst>
              <a:ext uri="{FF2B5EF4-FFF2-40B4-BE49-F238E27FC236}">
                <a16:creationId xmlns:a16="http://schemas.microsoft.com/office/drawing/2014/main" id="{2E114877-CD62-E951-88ED-B77D8F7CD9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25344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92EBC34-8811-0291-A661-5D4A5BAD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>
                <a:solidFill>
                  <a:srgbClr val="00ADD0"/>
                </a:solidFill>
              </a:rPr>
              <a:t>Dotační portál!!! </a:t>
            </a:r>
            <a:br>
              <a:rPr lang="cs-CZ" sz="2400" b="1" dirty="0">
                <a:solidFill>
                  <a:srgbClr val="00ADD0"/>
                </a:solidFill>
              </a:rPr>
            </a:br>
            <a:r>
              <a:rPr lang="cs-CZ" sz="2400" dirty="0"/>
              <a:t>https://dotace.ostrava.cz/</a:t>
            </a:r>
          </a:p>
        </p:txBody>
      </p:sp>
      <p:pic>
        <p:nvPicPr>
          <p:cNvPr id="6" name="Zástupný obsah 5">
            <a:extLst>
              <a:ext uri="{FF2B5EF4-FFF2-40B4-BE49-F238E27FC236}">
                <a16:creationId xmlns:a16="http://schemas.microsoft.com/office/drawing/2014/main" id="{3CFA4B90-05D4-14B5-C90E-9BF2C75EA10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55576" y="1844824"/>
            <a:ext cx="7828322" cy="3636404"/>
          </a:xfrm>
        </p:spPr>
      </p:pic>
    </p:spTree>
    <p:extLst>
      <p:ext uri="{BB962C8B-B14F-4D97-AF65-F5344CB8AC3E}">
        <p14:creationId xmlns:p14="http://schemas.microsoft.com/office/powerpoint/2010/main" val="4276879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4DDF397-C9A1-C6F3-5746-A3F0B8C349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11560" y="1487921"/>
            <a:ext cx="8075240" cy="4749391"/>
          </a:xfrm>
        </p:spPr>
        <p:txBody>
          <a:bodyPr/>
          <a:lstStyle/>
          <a:p>
            <a:pPr marL="0" indent="0">
              <a:buNone/>
            </a:pPr>
            <a:endParaRPr lang="cs-CZ" sz="2800" b="1" kern="1200" dirty="0">
              <a:solidFill>
                <a:schemeClr val="dk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1" name="Obrázek 10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BCA88C46-EB6C-9FFF-D466-61C1C0806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4" name="Text Box 9">
            <a:extLst>
              <a:ext uri="{FF2B5EF4-FFF2-40B4-BE49-F238E27FC236}">
                <a16:creationId xmlns:a16="http://schemas.microsoft.com/office/drawing/2014/main" id="{55032096-47D5-8B8A-B358-300737BE2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10" name="Obrázek 9">
            <a:extLst>
              <a:ext uri="{FF2B5EF4-FFF2-40B4-BE49-F238E27FC236}">
                <a16:creationId xmlns:a16="http://schemas.microsoft.com/office/drawing/2014/main" id="{D4739A4B-D258-1BCD-AB2A-7E7BDCF77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576" y="692696"/>
            <a:ext cx="7236296" cy="4906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51011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328D2B-8114-1279-EA56-C866D0D26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7102" y="1700808"/>
            <a:ext cx="8204200" cy="4317461"/>
          </a:xfrm>
        </p:spPr>
        <p:txBody>
          <a:bodyPr/>
          <a:lstStyle/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cs-CZ" sz="1800" b="1" dirty="0">
                <a:latin typeface="+mj-lt"/>
              </a:rPr>
              <a:t>Plná digitalizace procesu d</a:t>
            </a:r>
            <a:r>
              <a:rPr lang="cs-CZ" sz="1800" b="1" i="0" dirty="0">
                <a:effectLst/>
                <a:latin typeface="+mj-lt"/>
              </a:rPr>
              <a:t>otačního řízení, od začátku do konce, </a:t>
            </a:r>
            <a:r>
              <a:rPr lang="cs-CZ" sz="1800" i="0" dirty="0">
                <a:effectLst/>
                <a:latin typeface="+mj-lt"/>
              </a:rPr>
              <a:t>tzn on-line podání žádosti o poskytnutí dotace, finanční </a:t>
            </a:r>
            <a:r>
              <a:rPr lang="cs-CZ" sz="1800" b="0" i="0" dirty="0">
                <a:effectLst/>
                <a:latin typeface="+mj-lt"/>
              </a:rPr>
              <a:t>vypořádání dotací, příspěvků i transferů, včetně nahrání všech dokladů a příloh</a:t>
            </a:r>
            <a:r>
              <a:rPr lang="cs-CZ" sz="1800" dirty="0">
                <a:latin typeface="+mj-lt"/>
              </a:rPr>
              <a:t>.</a:t>
            </a:r>
            <a:endParaRPr lang="cs-CZ" sz="1800" b="0" i="0" dirty="0">
              <a:effectLst/>
              <a:latin typeface="+mj-lt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b="1" u="sng" dirty="0">
              <a:solidFill>
                <a:srgbClr val="FF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cs-CZ" sz="1800" b="1" u="sng" dirty="0">
                <a:solidFill>
                  <a:srgbClr val="FF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To znamená od žádosti po vyúčtování pouze elektronicky!!! Nikoli již na podatelnu či do datové schránky!!!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b="1" dirty="0">
              <a:solidFill>
                <a:srgbClr val="00ADD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cs-CZ" sz="1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VÝHODA: do žádostí a vyúčtování možné vstupovat, do doby odevzdání měnit doklady, upravovat.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cs-CZ" sz="1800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NEVÝHODA: po odevzdání není možné upravit, vyměnit doklad.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2400" b="1" dirty="0">
              <a:solidFill>
                <a:srgbClr val="00ADD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cs-CZ" sz="1600" b="1" dirty="0"/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63B89EB1-8EA6-0360-039E-DE820EC2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C01E4F9E-55FA-0C99-7555-84EA587DE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0611"/>
            <a:ext cx="8229600" cy="1238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PODÁNÍ V SYSTÉMU ELEKTRONICKÝCH PODÁNÍ </a:t>
            </a:r>
            <a:r>
              <a:rPr lang="cs-CZ" altLang="cs-CZ" sz="2400" b="1" dirty="0" err="1">
                <a:solidFill>
                  <a:srgbClr val="00ADD0"/>
                </a:solidFill>
              </a:rPr>
              <a:t>EvAgend</a:t>
            </a:r>
            <a:endParaRPr lang="cs-CZ" altLang="cs-CZ" sz="2400" b="1" dirty="0">
              <a:solidFill>
                <a:srgbClr val="00ADD0"/>
              </a:solidFill>
            </a:endParaRP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D4205A5E-892D-56D9-E121-E94155EE7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E255C0-66F8-4139-3F1F-C954A8600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z="2400" b="1" dirty="0">
                <a:solidFill>
                  <a:srgbClr val="00ADD0"/>
                </a:solidFill>
              </a:rPr>
              <a:t>JAK NA TO !!!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3EF63F16-D78A-867E-BE37-26D89499A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520788"/>
            <a:ext cx="7614640" cy="4833346"/>
          </a:xfrm>
          <a:prstGeom prst="rect">
            <a:avLst/>
          </a:prstGeom>
        </p:spPr>
      </p:pic>
      <p:sp>
        <p:nvSpPr>
          <p:cNvPr id="6" name="Šipka: doleva 5">
            <a:extLst>
              <a:ext uri="{FF2B5EF4-FFF2-40B4-BE49-F238E27FC236}">
                <a16:creationId xmlns:a16="http://schemas.microsoft.com/office/drawing/2014/main" id="{3F59C09A-F6A4-1A02-DE95-28ED328E8D2E}"/>
              </a:ext>
            </a:extLst>
          </p:cNvPr>
          <p:cNvSpPr/>
          <p:nvPr/>
        </p:nvSpPr>
        <p:spPr>
          <a:xfrm>
            <a:off x="7971228" y="1520788"/>
            <a:ext cx="978408" cy="484632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741854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E0BCCD-FEE7-91A8-F927-0BF91B6801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A4EA69F-435B-422B-FA76-813F031887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702" y="1160748"/>
            <a:ext cx="8229600" cy="5256583"/>
          </a:xfrm>
        </p:spPr>
        <p:txBody>
          <a:bodyPr/>
          <a:lstStyle/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Podepisující osoba musí být vždy ta osoba (nebo osoby), která je </a:t>
            </a:r>
            <a:r>
              <a:rPr lang="cs-CZ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oprávněna jednat za žadatele;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Podepisuje 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se </a:t>
            </a: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zaručeným elektronickým podpisem </a:t>
            </a:r>
            <a:r>
              <a:rPr lang="cs-CZ" sz="18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založeným na kvalifikovaném certifikátu pro elektronický podpis, </a:t>
            </a:r>
            <a:r>
              <a:rPr lang="cs-CZ" sz="1800" b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nikoli na komerčním </a:t>
            </a:r>
            <a:r>
              <a:rPr lang="cs-CZ" sz="1800" u="sng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certifikátu, který není určen pro komunikaci se státní správou</a:t>
            </a:r>
            <a:r>
              <a:rPr lang="cs-CZ" sz="1800" u="sng" dirty="0"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defRPr/>
            </a:pPr>
            <a:endParaRPr lang="cs-CZ" sz="1800" u="sng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cs-CZ" sz="1800" u="sng" dirty="0">
                <a:ea typeface="Calibri" panose="020F0502020204030204" pitchFamily="34" charset="0"/>
                <a:cs typeface="Times New Roman" panose="02020603050405020304" pitchFamily="18" charset="0"/>
              </a:rPr>
              <a:t>Pokud podepisující osoba použije elektronický podpis vydaný svým zaměstnavatelem, může to být pouze v případě, že tímto zaměstnavatelem je samotný žadatel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s výjimkou zmocněnců. 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V případě </a:t>
            </a:r>
            <a:r>
              <a:rPr lang="cs-CZ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uzavírání smlouvy v zastoupení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, zmocněnec jednající za příjemce dotace doloží </a:t>
            </a:r>
            <a:r>
              <a:rPr lang="cs-CZ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plnou moc;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defRPr/>
            </a:pP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Dodává se aktuální </a:t>
            </a:r>
            <a:r>
              <a:rPr lang="cs-CZ" sz="1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Úplný výpis evidence skutečných majitelů</a:t>
            </a:r>
            <a:r>
              <a:rPr lang="cs-CZ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 nikoli částečný</a:t>
            </a:r>
            <a:r>
              <a:rPr lang="cs-CZ" sz="1800" b="1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600"/>
              </a:spcBef>
              <a:spcAft>
                <a:spcPts val="600"/>
              </a:spcAft>
              <a:defRPr/>
            </a:pPr>
            <a:endParaRPr lang="cs-CZ" sz="1800" b="1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cs-CZ" altLang="cs-CZ" sz="1800" b="1" dirty="0">
              <a:solidFill>
                <a:srgbClr val="00ADD0"/>
              </a:solidFill>
              <a:latin typeface="+mj-lt"/>
              <a:cs typeface="Arial" panose="020B0604020202020204" pitchFamily="34" charset="0"/>
            </a:endParaRPr>
          </a:p>
          <a:p>
            <a:pPr marL="0" indent="0" algn="just">
              <a:spcBef>
                <a:spcPts val="600"/>
              </a:spcBef>
              <a:spcAft>
                <a:spcPts val="600"/>
              </a:spcAft>
              <a:buNone/>
              <a:defRPr/>
            </a:pPr>
            <a:endParaRPr lang="cs-CZ" sz="1600" b="1" dirty="0"/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A5894101-6499-AEC6-0866-C3C61CAB23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5939730F-D5DE-C2CF-E07F-5592DFEAB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102" y="299731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STÁLE PLATÍ A CHYBUJE SE!!!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1D3064AF-48BB-9BDC-1215-1F330666B1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12275249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30A19DCB-0C65-A65B-7F6F-230592E4A1B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1184" y="1156209"/>
            <a:ext cx="8048297" cy="5121922"/>
          </a:xfrm>
        </p:spPr>
        <p:txBody>
          <a:bodyPr/>
          <a:lstStyle/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altLang="cs-CZ" sz="1800" b="1" dirty="0">
                <a:solidFill>
                  <a:srgbClr val="00ADD0"/>
                </a:solidFill>
                <a:cs typeface="Arial" panose="020B0604020202020204" pitchFamily="34" charset="0"/>
              </a:rPr>
              <a:t>Že uznatelným nákladem projektu je náklad, </a:t>
            </a:r>
            <a:r>
              <a:rPr lang="cs-CZ" altLang="cs-CZ" sz="1800" dirty="0">
                <a:cs typeface="Arial" panose="020B0604020202020204" pitchFamily="34" charset="0"/>
              </a:rPr>
              <a:t>který je u</a:t>
            </a:r>
            <a:r>
              <a:rPr lang="cs-CZ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veden v položkovém rozpočtu projektu, přičemž </a:t>
            </a:r>
            <a:r>
              <a:rPr lang="cs-CZ" sz="1800" b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jsou povoleny libovolné přesuny </a:t>
            </a:r>
            <a:r>
              <a:rPr lang="cs-CZ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mezi jednotlivými zvolenými nákladovými položkami (které jsou v žádosti a posléze ve smlouvě!) za podmínky dodržení limitů uvedených u konkrétních uznatelných nákladů. </a:t>
            </a:r>
            <a:endParaRPr lang="cs-CZ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8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Příjemce dotace tak může dělat finanční přesuny mezi jednotlivými nákladovými druhy s tím, že výše dotační podpory se tímto nemění.</a:t>
            </a:r>
            <a:endParaRPr lang="cs-CZ" sz="1800" b="1" dirty="0">
              <a:solidFill>
                <a:srgbClr val="00ADD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800" b="1" dirty="0">
                <a:solidFill>
                  <a:srgbClr val="00ADD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PROTO!!!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Doporučujeme do žádosti uvést 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všechny uznatelné náklady 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daného programu, aby se předešlo tvorbě dodatků. O paušál se nežádá, je automatický, není třeba podkládat doklady.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BUĎTE POZORNÍ a pečlivě dodržujte </a:t>
            </a:r>
            <a:r>
              <a:rPr lang="cs-CZ" sz="18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stanovené limity 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u jednotlivých nákladových druhů.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altLang="cs-CZ" sz="20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8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B8D89B93-43B6-53A1-9F0B-76A2C7060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22" y="404664"/>
            <a:ext cx="8604955" cy="6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STÁLE PLATÍ</a:t>
            </a: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C3006676-365A-70AF-B88C-204130C12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E68F2B3D-8245-1CF2-EFDD-4E1E9CFAD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39962596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604F3-81A3-73A0-A03D-12A36A58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6C082A67-59D9-ACE5-F85D-5F4BCCC143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1325"/>
            <a:ext cx="8229600" cy="755427"/>
          </a:xfrm>
        </p:spPr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TĚLOVÝCHOVA A SPORT</a:t>
            </a:r>
            <a:br>
              <a:rPr lang="cs-CZ" altLang="cs-CZ" sz="2400" b="1" dirty="0">
                <a:solidFill>
                  <a:srgbClr val="00ADD0"/>
                </a:solidFill>
              </a:rPr>
            </a:br>
            <a:endParaRPr lang="cs-CZ" altLang="cs-CZ" sz="2400" b="1" dirty="0">
              <a:solidFill>
                <a:srgbClr val="00ADD0"/>
              </a:solidFill>
            </a:endParaRPr>
          </a:p>
        </p:txBody>
      </p:sp>
      <p:sp>
        <p:nvSpPr>
          <p:cNvPr id="15363" name="Zástupný obsah 2">
            <a:extLst>
              <a:ext uri="{FF2B5EF4-FFF2-40B4-BE49-F238E27FC236}">
                <a16:creationId xmlns:a16="http://schemas.microsoft.com/office/drawing/2014/main" id="{7D166F9D-794A-9273-EC28-188377F652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2342" y="1088740"/>
            <a:ext cx="8759316" cy="5189391"/>
          </a:xfrm>
        </p:spPr>
        <p:txBody>
          <a:bodyPr/>
          <a:lstStyle/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u="sng" dirty="0">
                <a:solidFill>
                  <a:srgbClr val="000000"/>
                </a:solidFill>
              </a:rPr>
              <a:t>Vašimi partnery jsou Simona Hrbáčová a Markéta Kročilová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Účelem tohoto dotačního programu je vytvářet podmínky pro zapojení </a:t>
            </a:r>
            <a:r>
              <a:rPr lang="cs-CZ" sz="1800" b="1" dirty="0"/>
              <a:t>dětí a mládeže ve věku 5–21 let a handicapovaných občanů bez omezení věku do pravidelných sportovních aktivit; </a:t>
            </a:r>
            <a:r>
              <a:rPr lang="cs-CZ" sz="1800" dirty="0"/>
              <a:t>(</a:t>
            </a:r>
            <a:r>
              <a:rPr lang="cs-CZ" sz="1800" dirty="0">
                <a:ea typeface="Calibri" panose="020F0502020204030204" pitchFamily="34" charset="0"/>
                <a:cs typeface="Calibri" panose="020F0502020204030204" pitchFamily="34" charset="0"/>
              </a:rPr>
              <a:t>nevztahuje se dobrovolnou ú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čast sportovce v navazujících sportovních kempech, kurzech a obdobné sportovní činnosti);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altLang="cs-CZ" sz="1800" b="1" dirty="0">
                <a:cs typeface="Arial" panose="020B0604020202020204" pitchFamily="34" charset="0"/>
              </a:rPr>
              <a:t>způsobilým žadatelem jsou </a:t>
            </a:r>
            <a:r>
              <a:rPr lang="cs-CZ" altLang="cs-CZ" sz="18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právnické osoby zajišťující tělovýchovnou              a sportovní činnost </a:t>
            </a:r>
            <a:r>
              <a:rPr lang="cs-CZ" altLang="cs-CZ" sz="1800" b="1" u="sng" dirty="0">
                <a:solidFill>
                  <a:srgbClr val="FF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na území SMO;</a:t>
            </a:r>
            <a:endParaRPr lang="cs-CZ" sz="1800" b="1" dirty="0">
              <a:solidFill>
                <a:srgbClr val="00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cs-CZ" altLang="cs-CZ" sz="1800" b="1" u="sng" dirty="0">
                <a:solidFill>
                  <a:srgbClr val="00AD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Rozhodujícím faktorem v tomto dotačním programu je členská základna a její složení!!!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do členské základny (ČZ) lze zahrnout pouze členy s trvalým pobytem </a:t>
            </a:r>
            <a:r>
              <a:rPr lang="cs-CZ" sz="1800" b="1" dirty="0">
                <a:solidFill>
                  <a:srgbClr val="FF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na území statutárního města Ostravy</a:t>
            </a:r>
            <a:r>
              <a:rPr lang="cs-CZ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–  nebo na území SMO studující (doklad o studiu budete předkládat při veřejnosprávní kontrole);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altLang="cs-CZ" sz="1800" dirty="0">
                <a:cs typeface="Arial" panose="020B0604020202020204" pitchFamily="34" charset="0"/>
              </a:rPr>
              <a:t>Údaje o ČZ lze vyplnit n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a předepsaném formuláři nebo </a:t>
            </a:r>
            <a:r>
              <a:rPr lang="cs-CZ" sz="1800" b="1" u="sng" dirty="0">
                <a:ea typeface="Calibri" panose="020F0502020204030204" pitchFamily="34" charset="0"/>
                <a:cs typeface="Times New Roman" panose="02020603050405020304" pitchFamily="18" charset="0"/>
              </a:rPr>
              <a:t>importovat z databáze ČUS 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(https://is-sport.cz /login), a to ve formátu uzamčeného excelu;</a:t>
            </a:r>
            <a:endParaRPr lang="cs-CZ" sz="18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Pozor, z technických důvodů je nutné nahrát ČZ do systému 2x pod sebou.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endParaRPr lang="cs-CZ" altLang="cs-CZ" sz="1800" b="1" dirty="0">
              <a:solidFill>
                <a:srgbClr val="00ADD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endParaRPr lang="cs-CZ" altLang="cs-CZ" sz="1800" b="1" dirty="0">
              <a:solidFill>
                <a:srgbClr val="00ADD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endParaRPr lang="cs-CZ" altLang="cs-CZ" sz="1800" b="1" dirty="0">
              <a:solidFill>
                <a:srgbClr val="00ADD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</a:pPr>
            <a:endParaRPr lang="cs-CZ" altLang="cs-CZ" sz="1800" b="1" dirty="0">
              <a:solidFill>
                <a:srgbClr val="00ADD0"/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300"/>
              </a:spcBef>
              <a:buNone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2000" b="1" kern="0" dirty="0">
              <a:solidFill>
                <a:srgbClr val="00ADD0"/>
              </a:solidFill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2000" b="0" i="0" u="none" strike="noStrike" kern="1200" cap="none" spc="0" normalizeH="0" baseline="0" noProof="0" dirty="0">
              <a:ln>
                <a:noFill/>
              </a:ln>
              <a:solidFill>
                <a:srgbClr val="00ADD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cs-CZ" sz="2000" b="1" dirty="0">
                <a:solidFill>
                  <a:srgbClr val="00ADD0"/>
                </a:solidFill>
              </a:rPr>
              <a:t>				</a:t>
            </a:r>
            <a:endParaRPr lang="cs-CZ" altLang="cs-CZ" sz="1800" b="1" u="sng" dirty="0"/>
          </a:p>
        </p:txBody>
      </p:sp>
      <p:pic>
        <p:nvPicPr>
          <p:cNvPr id="6" name="Obrázek 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E96CBC8C-B573-667A-DDE7-78F0E3012F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3FE45EB9-5548-3EFC-7B40-AF9EA38AA2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12227024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D18C95F-778A-3928-F292-9A59DDE823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TĚLOVÝCHOVA A SPORT</a:t>
            </a:r>
            <a:br>
              <a:rPr lang="pl-PL" altLang="cs-CZ" sz="2400" b="1" dirty="0">
                <a:solidFill>
                  <a:srgbClr val="00ADD0"/>
                </a:solidFill>
              </a:rPr>
            </a:b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45B69A3-C666-FB15-E612-91DF2C90D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52736"/>
            <a:ext cx="8075240" cy="5073427"/>
          </a:xfrm>
        </p:spPr>
        <p:txBody>
          <a:bodyPr/>
          <a:lstStyle/>
          <a:p>
            <a:pPr marL="0" indent="0" algn="ctr">
              <a:buNone/>
            </a:pPr>
            <a:r>
              <a:rPr lang="cs-CZ" sz="1800" dirty="0"/>
              <a:t>Do členské základny </a:t>
            </a:r>
            <a:r>
              <a:rPr lang="cs-CZ" sz="1800" b="1" u="sng" dirty="0">
                <a:solidFill>
                  <a:srgbClr val="FF0000"/>
                </a:solidFill>
              </a:rPr>
              <a:t>lze</a:t>
            </a:r>
            <a:r>
              <a:rPr lang="cs-CZ" sz="1800" dirty="0">
                <a:solidFill>
                  <a:srgbClr val="FF0000"/>
                </a:solidFill>
              </a:rPr>
              <a:t> </a:t>
            </a:r>
            <a:r>
              <a:rPr lang="cs-CZ" sz="1800" dirty="0"/>
              <a:t>zahrnout členy z těchto 23 městských obvodů SMO: </a:t>
            </a:r>
          </a:p>
          <a:p>
            <a:pPr marL="0" indent="0">
              <a:buNone/>
            </a:pPr>
            <a:r>
              <a:rPr lang="cs-CZ" sz="1800" dirty="0"/>
              <a:t> (bydlící či studující)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F2E4817D-7FA9-DD3B-0570-49E377FC18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5716" y="1700808"/>
            <a:ext cx="4653152" cy="4653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1112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220024-7931-E3F6-8059-AFE40FF0C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TĚLOVÝCHOVA A SPORT</a:t>
            </a: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991FCD-80B0-14BE-F061-4B13E1E425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sz="1800" u="sng" dirty="0"/>
              <a:t>Do členské základny nově </a:t>
            </a:r>
            <a:r>
              <a:rPr lang="cs-CZ" sz="1800" b="1" u="sng" dirty="0">
                <a:solidFill>
                  <a:srgbClr val="FF0000"/>
                </a:solidFill>
              </a:rPr>
              <a:t>nelze</a:t>
            </a:r>
            <a:r>
              <a:rPr lang="cs-CZ" sz="1800" u="sng" dirty="0"/>
              <a:t> zahrnout členy z těchto obcí:</a:t>
            </a:r>
          </a:p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r>
              <a:rPr lang="cs-CZ" sz="1800" dirty="0"/>
              <a:t>Čavisov, </a:t>
            </a:r>
          </a:p>
          <a:p>
            <a:pPr marL="0" indent="0">
              <a:buNone/>
            </a:pPr>
            <a:r>
              <a:rPr lang="cs-CZ" sz="1800" dirty="0"/>
              <a:t>Dolní Lhota, </a:t>
            </a:r>
          </a:p>
          <a:p>
            <a:pPr marL="0" indent="0">
              <a:buNone/>
            </a:pPr>
            <a:r>
              <a:rPr lang="cs-CZ" sz="1800" dirty="0"/>
              <a:t>Horní Lhota, </a:t>
            </a:r>
          </a:p>
          <a:p>
            <a:pPr marL="0" indent="0">
              <a:buNone/>
            </a:pPr>
            <a:r>
              <a:rPr lang="cs-CZ" sz="1800" dirty="0"/>
              <a:t>Klimkovice, </a:t>
            </a:r>
          </a:p>
          <a:p>
            <a:pPr marL="0" indent="0">
              <a:buNone/>
            </a:pPr>
            <a:r>
              <a:rPr lang="cs-CZ" sz="1800" dirty="0"/>
              <a:t>Olbramice, </a:t>
            </a:r>
          </a:p>
          <a:p>
            <a:pPr marL="0" indent="0">
              <a:buNone/>
            </a:pPr>
            <a:r>
              <a:rPr lang="cs-CZ" sz="1800" dirty="0"/>
              <a:t>Stará Ves nad Ondřejnicí, </a:t>
            </a:r>
          </a:p>
          <a:p>
            <a:pPr marL="0" indent="0">
              <a:buNone/>
            </a:pPr>
            <a:r>
              <a:rPr lang="cs-CZ" sz="1800" dirty="0"/>
              <a:t>Šenov, </a:t>
            </a:r>
          </a:p>
          <a:p>
            <a:pPr marL="0" indent="0">
              <a:buNone/>
            </a:pPr>
            <a:r>
              <a:rPr lang="cs-CZ" sz="1800" dirty="0"/>
              <a:t>Václavovice, </a:t>
            </a:r>
          </a:p>
          <a:p>
            <a:pPr marL="0" indent="0">
              <a:buNone/>
            </a:pPr>
            <a:r>
              <a:rPr lang="cs-CZ" sz="1800" dirty="0"/>
              <a:t>Velká Polom, </a:t>
            </a:r>
          </a:p>
          <a:p>
            <a:pPr marL="0" indent="0">
              <a:buNone/>
            </a:pPr>
            <a:r>
              <a:rPr lang="cs-CZ" sz="1800" dirty="0"/>
              <a:t>Vratimov, </a:t>
            </a:r>
          </a:p>
          <a:p>
            <a:pPr marL="0" indent="0">
              <a:buNone/>
            </a:pPr>
            <a:r>
              <a:rPr lang="cs-CZ" sz="1800" dirty="0"/>
              <a:t>Vřesina, </a:t>
            </a:r>
          </a:p>
          <a:p>
            <a:pPr marL="0" indent="0">
              <a:buNone/>
            </a:pPr>
            <a:r>
              <a:rPr lang="cs-CZ" sz="1800" dirty="0"/>
              <a:t>Zbyslavice </a:t>
            </a:r>
          </a:p>
          <a:p>
            <a:pPr marL="0" indent="0">
              <a:buNone/>
            </a:pPr>
            <a:endParaRPr lang="cs-CZ" sz="1800" dirty="0"/>
          </a:p>
        </p:txBody>
      </p:sp>
    </p:spTree>
    <p:extLst>
      <p:ext uri="{BB962C8B-B14F-4D97-AF65-F5344CB8AC3E}">
        <p14:creationId xmlns:p14="http://schemas.microsoft.com/office/powerpoint/2010/main" val="1833343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E13DF-BB9C-5D0E-ABB3-1701ADA0C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B2709812-BA38-90AC-9AA9-DEDB8B6E12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1184" y="1156209"/>
            <a:ext cx="8048297" cy="5121922"/>
          </a:xfrm>
        </p:spPr>
        <p:txBody>
          <a:bodyPr/>
          <a:lstStyle/>
          <a:p>
            <a:pPr marL="342000" algn="just">
              <a:lnSpc>
                <a:spcPct val="120000"/>
              </a:lnSpc>
              <a:spcBef>
                <a:spcPts val="300"/>
              </a:spcBef>
              <a:defRPr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u soutěžních kategorií i nadále platí podmínka </a:t>
            </a:r>
            <a:r>
              <a:rPr lang="cs-CZ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pravidelných </a:t>
            </a: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minimálně </a:t>
            </a:r>
            <a:r>
              <a:rPr lang="cs-CZ" sz="1800" b="1" u="sng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 tréninkových jednotek týdně</a:t>
            </a:r>
            <a:r>
              <a:rPr lang="cs-CZ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 minimální </a:t>
            </a:r>
            <a:r>
              <a:rPr lang="cs-CZ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délce 45 minut</a:t>
            </a: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v celkovém rozsahu </a:t>
            </a:r>
            <a:r>
              <a:rPr lang="cs-CZ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minimálně 30 týdnů za rok, u nesoutěžních kategorií pak </a:t>
            </a:r>
            <a:r>
              <a:rPr lang="cs-CZ" sz="1800" b="1" u="sng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 tréninková jednotka týdně, také 30 týdnů za rok, </a:t>
            </a: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přičemž platí, že o</a:t>
            </a:r>
            <a:r>
              <a:rPr lang="cs-CZ" sz="1800" dirty="0"/>
              <a:t>mluvená absence se považuje za řádnou docházku (nemoc, dovolená, úraz).</a:t>
            </a:r>
            <a:endParaRPr lang="cs-CZ" sz="1800" u="sng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defRPr/>
            </a:pPr>
            <a:r>
              <a:rPr lang="cs-CZ" sz="1800" b="1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členský příspěvek v minimální výši 500 Kč </a:t>
            </a:r>
            <a:r>
              <a:rPr lang="cs-CZ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pro daný rok (soutěžní období nebo kalendářní rok); 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  <a:defRPr/>
            </a:pPr>
            <a:r>
              <a:rPr lang="cs-CZ" sz="1800" b="1" u="sng" dirty="0">
                <a:ea typeface="Calibri" panose="020F0502020204030204" pitchFamily="34" charset="0"/>
              </a:rPr>
              <a:t>nákladový paušál je stanoven ve výši 10% poskytnuté dotace, max však 100 000 Kč</a:t>
            </a:r>
            <a:r>
              <a:rPr lang="cs-CZ" sz="1800" dirty="0">
                <a:ea typeface="Calibri" panose="020F0502020204030204" pitchFamily="34" charset="0"/>
              </a:rPr>
              <a:t>, o tento paušál se již v žádosti nežádá;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altLang="cs-CZ" sz="1800" dirty="0">
                <a:cs typeface="Arial" panose="020B0604020202020204" pitchFamily="34" charset="0"/>
              </a:rPr>
              <a:t>žadatel, který dokládá, že je </a:t>
            </a:r>
            <a:r>
              <a:rPr lang="cs-CZ" sz="1800" dirty="0">
                <a:ea typeface="Calibri" panose="020F0502020204030204" pitchFamily="34" charset="0"/>
                <a:cs typeface="Times New Roman" panose="02020603050405020304" pitchFamily="18" charset="0"/>
              </a:rPr>
              <a:t>akreditovanou sportovní akademií, střediskem nebo centrem mládeže</a:t>
            </a:r>
            <a:r>
              <a:rPr lang="cs-CZ" sz="1800" dirty="0"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cs-CZ" sz="1800" b="1" u="sng" dirty="0">
                <a:ea typeface="Calibri" panose="020F0502020204030204" pitchFamily="34" charset="0"/>
                <a:cs typeface="Arial" panose="020B0604020202020204" pitchFamily="34" charset="0"/>
              </a:rPr>
              <a:t>je povinen doložit potvrzení vydané </a:t>
            </a:r>
            <a:r>
              <a:rPr lang="cs-CZ" sz="1800" b="1" u="sng" dirty="0">
                <a:ea typeface="Calibri" panose="020F0502020204030204" pitchFamily="34" charset="0"/>
              </a:rPr>
              <a:t>příslušným národním (nejvyšším) sportovním svazem </a:t>
            </a:r>
            <a:r>
              <a:rPr lang="cs-CZ" sz="1800" dirty="0">
                <a:ea typeface="Calibri" panose="020F0502020204030204" pitchFamily="34" charset="0"/>
              </a:rPr>
              <a:t>(například Český atletický svaz, ve fotbale Fotbalová asociace ČR a v cyklistice Český svaz cyklistiky apod.),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sz="1800" dirty="0">
              <a:ea typeface="Calibri" panose="020F0502020204030204" pitchFamily="34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defRPr/>
            </a:pPr>
            <a:endParaRPr lang="cs-CZ" sz="1800" dirty="0">
              <a:ea typeface="Calibri" panose="020F0502020204030204" pitchFamily="34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  <a:defRPr/>
            </a:pPr>
            <a:endParaRPr lang="cs-CZ" sz="18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300"/>
              </a:spcBef>
              <a:defRPr/>
            </a:pPr>
            <a:endParaRPr lang="cs-CZ" sz="18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300"/>
              </a:spcBef>
              <a:buNone/>
              <a:defRPr/>
            </a:pPr>
            <a:endParaRPr lang="cs-CZ" sz="16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lang="cs-CZ" sz="1600" dirty="0">
              <a:solidFill>
                <a:srgbClr val="FF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0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8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225BEF4E-80FA-B7A9-70BD-0B78942D8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391548"/>
            <a:ext cx="8604955" cy="6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TĚLOVÝCHOVA A SPORT</a:t>
            </a: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87649C9C-867B-CD8F-E96F-58D34D6167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29D01B2D-9174-E3B4-C694-2C94A5B3E2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28131299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A46D920E-7D9B-364D-FBED-38A95013BF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41325"/>
            <a:ext cx="8229600" cy="755427"/>
          </a:xfrm>
        </p:spPr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TĚLOVÝCHOVA A SPORT</a:t>
            </a:r>
            <a:br>
              <a:rPr lang="cs-CZ" altLang="cs-CZ" sz="2400" b="1" dirty="0">
                <a:solidFill>
                  <a:srgbClr val="00ADD0"/>
                </a:solidFill>
              </a:rPr>
            </a:br>
            <a:endParaRPr lang="cs-CZ" altLang="cs-CZ" sz="2400" b="1" dirty="0">
              <a:solidFill>
                <a:srgbClr val="00ADD0"/>
              </a:solidFill>
            </a:endParaRPr>
          </a:p>
        </p:txBody>
      </p:sp>
      <p:sp>
        <p:nvSpPr>
          <p:cNvPr id="15363" name="Zástupný obsah 2">
            <a:extLst>
              <a:ext uri="{FF2B5EF4-FFF2-40B4-BE49-F238E27FC236}">
                <a16:creationId xmlns:a16="http://schemas.microsoft.com/office/drawing/2014/main" id="{42BC9A23-EB2E-93B2-3003-9CED11B73BA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2342" y="1088740"/>
            <a:ext cx="8759316" cy="5189391"/>
          </a:xfrm>
        </p:spPr>
        <p:txBody>
          <a:bodyPr/>
          <a:lstStyle/>
          <a:p>
            <a:pPr marL="0" indent="0" algn="just">
              <a:buNone/>
            </a:pPr>
            <a:endParaRPr lang="cs-CZ" sz="1800" b="1" i="0" u="none" strike="noStrike" baseline="0" dirty="0">
              <a:solidFill>
                <a:srgbClr val="000000"/>
              </a:solidFill>
              <a:latin typeface="+mj-lt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altLang="cs-CZ" sz="1800" dirty="0">
                <a:cs typeface="Arial" panose="020B0604020202020204" pitchFamily="34" charset="0"/>
              </a:rPr>
              <a:t>mimořádné žádosti podané v roce 2027, k</a:t>
            </a:r>
            <a:r>
              <a:rPr lang="cs-CZ" sz="1800" dirty="0">
                <a:ea typeface="Calibri" panose="020F0502020204030204" pitchFamily="34" charset="0"/>
              </a:rPr>
              <a:t>teré svojí podstatou odpovídají podmínkám tohoto dotačního programu a budou podány v jiný než stanovený termín, </a:t>
            </a:r>
            <a:r>
              <a:rPr lang="cs-CZ" sz="1800" b="1" u="sng" dirty="0">
                <a:ea typeface="Calibri" panose="020F0502020204030204" pitchFamily="34" charset="0"/>
              </a:rPr>
              <a:t>budou posuzovány v souladu s podmínkami tohoto dotačního programu a budou se na ně vztahovat veškeré povinnosti v programu stanovené</a:t>
            </a:r>
            <a:r>
              <a:rPr lang="cs-CZ" sz="2000" b="1" u="sng" dirty="0">
                <a:ea typeface="Calibri" panose="020F0502020204030204" pitchFamily="34" charset="0"/>
              </a:rPr>
              <a:t>.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sz="2000" b="1" u="sng" dirty="0">
              <a:ea typeface="Calibri" panose="020F0502020204030204" pitchFamily="34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Důležité upozornění pro všechny programy: Žádost lze již podat pouze přes Systém elektronických podání (</a:t>
            </a:r>
            <a:r>
              <a:rPr lang="cs-CZ" sz="1800" b="1" dirty="0"/>
              <a:t>SEP) </a:t>
            </a:r>
            <a:r>
              <a:rPr lang="cs-CZ" sz="1800" b="1" dirty="0" err="1"/>
              <a:t>EvAgend</a:t>
            </a:r>
            <a:r>
              <a:rPr lang="cs-CZ" sz="1800" b="1" dirty="0"/>
              <a:t> </a:t>
            </a:r>
            <a:r>
              <a:rPr lang="cs-CZ" sz="1800" dirty="0"/>
              <a:t>– </a:t>
            </a:r>
            <a:r>
              <a:rPr lang="cs-CZ" sz="1800" b="1" u="sng" dirty="0">
                <a:solidFill>
                  <a:srgbClr val="FF0000"/>
                </a:solidFill>
              </a:rPr>
              <a:t>nelze poslat DS, nelze podat fyzicky!!!</a:t>
            </a:r>
            <a:endParaRPr lang="cs-CZ" sz="1800" u="sng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endParaRPr lang="cs-CZ" altLang="cs-CZ" sz="1800" b="1" u="sng" dirty="0"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defRPr/>
            </a:pPr>
            <a:endParaRPr lang="cs-CZ" sz="1800" dirty="0">
              <a:solidFill>
                <a:srgbClr val="0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/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2000" b="1" kern="0" dirty="0">
              <a:solidFill>
                <a:srgbClr val="00ADD0"/>
              </a:solidFill>
              <a:latin typeface="+mj-lt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2000" b="0" i="0" u="none" strike="noStrike" kern="1200" cap="none" spc="0" normalizeH="0" baseline="0" noProof="0" dirty="0">
              <a:ln>
                <a:noFill/>
              </a:ln>
              <a:solidFill>
                <a:srgbClr val="00ADD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cs-CZ" sz="2000" b="1" dirty="0">
                <a:solidFill>
                  <a:srgbClr val="00ADD0"/>
                </a:solidFill>
              </a:rPr>
              <a:t>				</a:t>
            </a:r>
            <a:endParaRPr lang="cs-CZ" altLang="cs-CZ" sz="1800" b="1" u="sng" dirty="0"/>
          </a:p>
        </p:txBody>
      </p:sp>
      <p:pic>
        <p:nvPicPr>
          <p:cNvPr id="6" name="Obrázek 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9DE47332-67FF-5038-1A54-40958FA24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CE425C4E-4D12-9ED3-A78D-F097F60308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FF2A8-3325-7166-93FF-AF3559F8F7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>
            <a:extLst>
              <a:ext uri="{FF2B5EF4-FFF2-40B4-BE49-F238E27FC236}">
                <a16:creationId xmlns:a16="http://schemas.microsoft.com/office/drawing/2014/main" id="{CDB6EB0E-ED62-64F0-EC8E-2E56D13FA2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446"/>
            <a:ext cx="8229600" cy="755427"/>
          </a:xfrm>
        </p:spPr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VÝZNAMNÉ SPORTOVNÍ KLUBY</a:t>
            </a:r>
            <a:br>
              <a:rPr lang="cs-CZ" altLang="cs-CZ" sz="2400" b="1" dirty="0">
                <a:solidFill>
                  <a:srgbClr val="00ADD0"/>
                </a:solidFill>
              </a:rPr>
            </a:br>
            <a:endParaRPr lang="cs-CZ" altLang="cs-CZ" sz="2400" b="1" dirty="0">
              <a:solidFill>
                <a:srgbClr val="00ADD0"/>
              </a:solidFill>
            </a:endParaRPr>
          </a:p>
        </p:txBody>
      </p:sp>
      <p:sp>
        <p:nvSpPr>
          <p:cNvPr id="15363" name="Zástupný obsah 2">
            <a:extLst>
              <a:ext uri="{FF2B5EF4-FFF2-40B4-BE49-F238E27FC236}">
                <a16:creationId xmlns:a16="http://schemas.microsoft.com/office/drawing/2014/main" id="{D4F6DFED-FF70-A2B6-4E3C-96A41CB6133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92342" y="1088740"/>
            <a:ext cx="8759316" cy="5189391"/>
          </a:xfrm>
        </p:spPr>
        <p:txBody>
          <a:bodyPr/>
          <a:lstStyle/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i="0" u="sng" strike="noStrike" baseline="0" dirty="0">
                <a:solidFill>
                  <a:srgbClr val="000000"/>
                </a:solidFill>
              </a:rPr>
              <a:t>Vaším partnerem je Petra Teichmannová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Účelem tohoto dotačního programu je </a:t>
            </a:r>
            <a:r>
              <a:rPr lang="cs-CZ" sz="1800" b="1" dirty="0"/>
              <a:t>podpora a rozvoj sportovních klubů a tělovýchovných jednot, jejichž členové reprezentují statutární město Ostravu ve sportovních soutěžích organizovaných na nejvyšší národní či mezinárodní úrovni;</a:t>
            </a:r>
            <a:endParaRPr lang="cs-CZ" sz="1800" b="0" i="0" u="none" strike="noStrike" baseline="0" dirty="0">
              <a:solidFill>
                <a:srgbClr val="000000"/>
              </a:solidFill>
            </a:endParaRPr>
          </a:p>
          <a:p>
            <a:pPr marL="342000" lvl="0" algn="just">
              <a:lnSpc>
                <a:spcPct val="120000"/>
              </a:lnSpc>
              <a:spcBef>
                <a:spcPts val="300"/>
              </a:spcBef>
            </a:pPr>
            <a:r>
              <a:rPr lang="cs-CZ" altLang="cs-CZ" sz="1800" b="1" dirty="0">
                <a:solidFill>
                  <a:srgbClr val="00ADD0"/>
                </a:solidFill>
                <a:cs typeface="Arial" panose="020B0604020202020204" pitchFamily="34" charset="0"/>
              </a:rPr>
              <a:t>Způsobilými žadateli jsou </a:t>
            </a:r>
            <a:r>
              <a:rPr lang="cs-CZ" sz="1800" u="sng" dirty="0"/>
              <a:t>mládežnické sportovní kluby </a:t>
            </a:r>
            <a:r>
              <a:rPr lang="cs-CZ" sz="1800" dirty="0"/>
              <a:t>(právnické osoby), které úzce spolupracují s významnými sportovními kluby při přípravě mládeže pro vrcholový sport a jejichž vzájemná spolupráce a součinnost je prokazatelným způsobem doložitelná a </a:t>
            </a:r>
            <a:r>
              <a:rPr lang="cs-CZ" sz="1800" u="sng" dirty="0"/>
              <a:t>významné sportovní kluby</a:t>
            </a:r>
            <a:r>
              <a:rPr lang="cs-CZ" sz="1800" dirty="0"/>
              <a:t>, které zajišťují tělovýchovnou a sportovní činnost na území statutárního města Ostravy a jejichž členové v seniorské kategorii reprezentují město Ostrava ve sportovních soutěžích organizovaných na nejvyšší národní či mezinárodní úrovni;</a:t>
            </a:r>
          </a:p>
          <a:p>
            <a:pPr marL="342000" lvl="0" algn="just">
              <a:lnSpc>
                <a:spcPct val="120000"/>
              </a:lnSpc>
              <a:spcBef>
                <a:spcPts val="300"/>
              </a:spcBef>
            </a:pPr>
            <a:r>
              <a:rPr lang="cs-CZ" sz="1800" b="1" dirty="0">
                <a:solidFill>
                  <a:srgbClr val="00ADD0"/>
                </a:solidFill>
              </a:rPr>
              <a:t>Podporované sporty: </a:t>
            </a:r>
            <a:r>
              <a:rPr lang="cs-CZ" sz="1800" dirty="0"/>
              <a:t>americký fotbal, atletika, badminton, gymnastika, baseball, basketbal, box, florbal, fotbal, házená, judo, krasobruslení, lední hokej, lukostřelba, plavání, softball, stolní tenis, volejbal, zápas.</a:t>
            </a:r>
          </a:p>
          <a:p>
            <a:pPr algn="just"/>
            <a:endParaRPr lang="cs-CZ" sz="1800" b="1" dirty="0">
              <a:solidFill>
                <a:srgbClr val="000000"/>
              </a:solidFill>
              <a:latin typeface="Arial (Základní text)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/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cs-CZ" sz="1200" b="1" kern="0" dirty="0">
              <a:solidFill>
                <a:srgbClr val="00ADD0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altLang="cs-CZ" sz="1200" b="0" i="0" u="none" strike="noStrike" kern="1200" cap="none" spc="0" normalizeH="0" baseline="0" noProof="0" dirty="0">
              <a:ln>
                <a:noFill/>
              </a:ln>
              <a:solidFill>
                <a:srgbClr val="00ADD0"/>
              </a:solidFill>
              <a:effectLst/>
              <a:uLnTx/>
              <a:uFillTx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7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altLang="cs-CZ" sz="1200" b="1" dirty="0">
                <a:solidFill>
                  <a:srgbClr val="00ADD0"/>
                </a:solidFill>
              </a:rPr>
              <a:t>				</a:t>
            </a:r>
            <a:endParaRPr lang="cs-CZ" altLang="cs-CZ" sz="1200" b="1" u="sng" dirty="0"/>
          </a:p>
        </p:txBody>
      </p:sp>
      <p:pic>
        <p:nvPicPr>
          <p:cNvPr id="6" name="Obrázek 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244FE9EE-6B59-B838-D448-1BC9984338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192CA7EE-80A1-30A4-7D31-9B2E5091DB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2218224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494A4-A9FB-45A5-7DE4-38504E342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F6AB49A9-EC99-E5D1-8A39-1A0D7FB083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1184" y="1156209"/>
            <a:ext cx="8048297" cy="5121922"/>
          </a:xfrm>
        </p:spPr>
        <p:txBody>
          <a:bodyPr/>
          <a:lstStyle/>
          <a:p>
            <a:pPr algn="just">
              <a:buNone/>
            </a:pPr>
            <a:r>
              <a:rPr lang="cs-CZ" altLang="cs-CZ" sz="1800" b="1" dirty="0">
                <a:solidFill>
                  <a:srgbClr val="00AD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a informace:</a:t>
            </a:r>
          </a:p>
          <a:p>
            <a:pPr marL="0" indent="0" algn="just">
              <a:spcBef>
                <a:spcPts val="300"/>
              </a:spcBef>
              <a:defRPr/>
            </a:pPr>
            <a:r>
              <a:rPr lang="cs-CZ" sz="1800" dirty="0">
                <a:ea typeface="Calibri" panose="020F0502020204030204" pitchFamily="34" charset="0"/>
              </a:rPr>
              <a:t>Nákladový paušál je stanoven ve výši 10 % poskytnuté dotace, max však 100 000  Kč, 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</a:rPr>
              <a:t>o tento paušál se již v žádosti nežádá;</a:t>
            </a:r>
            <a:endParaRPr lang="cs-CZ" sz="1800" b="1" u="sng" dirty="0">
              <a:ea typeface="Calibri" panose="020F0502020204030204" pitchFamily="34" charset="0"/>
            </a:endParaRPr>
          </a:p>
          <a:p>
            <a:pPr marL="0" indent="0" algn="just">
              <a:spcBef>
                <a:spcPts val="300"/>
              </a:spcBef>
              <a:buNone/>
              <a:defRPr/>
            </a:pPr>
            <a:endParaRPr lang="cs-CZ" sz="1800" dirty="0">
              <a:effectLst/>
              <a:ea typeface="Calibri" panose="020F0502020204030204" pitchFamily="34" charset="0"/>
            </a:endParaRPr>
          </a:p>
          <a:p>
            <a:pPr marL="0" indent="0" algn="just">
              <a:spcBef>
                <a:spcPts val="300"/>
              </a:spcBef>
            </a:pPr>
            <a:r>
              <a:rPr lang="cs-CZ" sz="1800" dirty="0">
                <a:effectLst/>
                <a:ea typeface="Calibri" panose="020F0502020204030204" pitchFamily="34" charset="0"/>
              </a:rPr>
              <a:t>Náklady vzniklé v cizí měně jsou uznatelné pouze přepočtené na českou měnu (CZK) kurzem platným v den úhrady </a:t>
            </a:r>
            <a:r>
              <a:rPr lang="cs-CZ" sz="1800" b="1" u="sng" dirty="0">
                <a:ea typeface="Calibri" panose="020F0502020204030204" pitchFamily="34" charset="0"/>
              </a:rPr>
              <a:t>do výše jejich skutečné úhrady z bankovního účtu,</a:t>
            </a:r>
            <a:r>
              <a:rPr lang="cs-CZ" sz="1800" dirty="0">
                <a:ea typeface="Calibri" panose="020F0502020204030204" pitchFamily="34" charset="0"/>
              </a:rPr>
              <a:t> u hotovostní platby či z devizového účtu </a:t>
            </a:r>
            <a:r>
              <a:rPr lang="cs-CZ" sz="1800" b="1" u="sng" dirty="0">
                <a:ea typeface="Calibri" panose="020F0502020204030204" pitchFamily="34" charset="0"/>
              </a:rPr>
              <a:t>do výše zachycené v účetnictví příjemce na základě interní směrnice;</a:t>
            </a:r>
          </a:p>
          <a:p>
            <a:pPr marL="0" indent="0" algn="just">
              <a:spcBef>
                <a:spcPts val="300"/>
              </a:spcBef>
              <a:buNone/>
            </a:pPr>
            <a:endParaRPr lang="cs-CZ" sz="1800" dirty="0">
              <a:effectLst/>
              <a:ea typeface="Calibri" panose="020F0502020204030204" pitchFamily="34" charset="0"/>
            </a:endParaRPr>
          </a:p>
          <a:p>
            <a:pPr marL="0" indent="0" algn="just">
              <a:spcBef>
                <a:spcPts val="300"/>
              </a:spcBef>
            </a:pPr>
            <a:r>
              <a:rPr lang="cs-CZ" sz="1800" dirty="0">
                <a:ea typeface="Times New Roman" panose="02020603050405020304" pitchFamily="18" charset="0"/>
              </a:rPr>
              <a:t>Z dotačního titulu byla </a:t>
            </a:r>
            <a:r>
              <a:rPr lang="cs-CZ" sz="1800" b="1" dirty="0">
                <a:solidFill>
                  <a:srgbClr val="FF0000"/>
                </a:solidFill>
                <a:ea typeface="Times New Roman" panose="02020603050405020304" pitchFamily="18" charset="0"/>
              </a:rPr>
              <a:t>odstraněna kategorie</a:t>
            </a:r>
            <a:r>
              <a:rPr lang="cs-CZ" sz="1800" b="1" dirty="0">
                <a:ea typeface="Times New Roman" panose="02020603050405020304" pitchFamily="18" charset="0"/>
              </a:rPr>
              <a:t> podporovaných sportů – </a:t>
            </a:r>
            <a:r>
              <a:rPr lang="cs-CZ" sz="1800" b="1" u="sng" dirty="0">
                <a:ea typeface="Calibri" panose="020F0502020204030204" pitchFamily="34" charset="0"/>
              </a:rPr>
              <a:t>třetí nejvyšší soutěž fotbalu a ledního hokeje;</a:t>
            </a:r>
          </a:p>
          <a:p>
            <a:pPr marL="0" indent="0" algn="just">
              <a:spcBef>
                <a:spcPts val="300"/>
              </a:spcBef>
              <a:buNone/>
            </a:pPr>
            <a:endParaRPr lang="cs-CZ" sz="1800" dirty="0">
              <a:effectLst/>
              <a:ea typeface="Times New Roman" panose="02020603050405020304" pitchFamily="18" charset="0"/>
            </a:endParaRPr>
          </a:p>
          <a:p>
            <a:pPr marL="0" indent="0" algn="just">
              <a:spcBef>
                <a:spcPts val="300"/>
              </a:spcBef>
            </a:pPr>
            <a:r>
              <a:rPr lang="cs-CZ" altLang="cs-CZ" sz="1800" dirty="0">
                <a:cs typeface="Arial" panose="020B0604020202020204" pitchFamily="34" charset="0"/>
              </a:rPr>
              <a:t>Mimořádné žádosti podané v roce 2027, k</a:t>
            </a:r>
            <a:r>
              <a:rPr lang="cs-CZ" sz="1800" dirty="0">
                <a:effectLst/>
                <a:ea typeface="Calibri" panose="020F0502020204030204" pitchFamily="34" charset="0"/>
              </a:rPr>
              <a:t>teré svojí podstatou odpovídají podmínkám tohoto dotačního programu a budou podány v jiný než stanovený termín, </a:t>
            </a:r>
            <a:r>
              <a:rPr lang="cs-CZ" sz="1800" b="1" u="sng" dirty="0">
                <a:effectLst/>
                <a:ea typeface="Calibri" panose="020F0502020204030204" pitchFamily="34" charset="0"/>
              </a:rPr>
              <a:t>budou posuzovány v souladu s podmínkami tohoto dotačního programu a budou se na ně vztahovat veškeré povinnosti v programu stanovené</a:t>
            </a:r>
            <a:r>
              <a:rPr lang="cs-CZ" sz="1800" b="1" u="sng" dirty="0">
                <a:ea typeface="Calibri" panose="020F0502020204030204" pitchFamily="34" charset="0"/>
              </a:rPr>
              <a:t>.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sz="1500" b="1" u="sng" dirty="0">
              <a:latin typeface="+mj-lt"/>
              <a:ea typeface="Calibri" panose="020F0502020204030204" pitchFamily="34" charset="0"/>
            </a:endParaRPr>
          </a:p>
          <a:p>
            <a:pPr algn="just"/>
            <a:endParaRPr lang="cs-CZ" altLang="cs-CZ" sz="1500" dirty="0">
              <a:latin typeface="+mj-lt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0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8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E90D85FD-45B6-C657-AB85-491275845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391548"/>
            <a:ext cx="8604955" cy="6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VÝZNAMNÉ SPORTOVNÍ KLUBY</a:t>
            </a: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5BBC2921-B3D2-B370-7501-1600DDC4AE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DF05FABB-4A91-D820-A63F-1126E794B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4044386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Nadpis 1">
            <a:extLst>
              <a:ext uri="{FF2B5EF4-FFF2-40B4-BE49-F238E27FC236}">
                <a16:creationId xmlns:a16="http://schemas.microsoft.com/office/drawing/2014/main" id="{F2050786-42FC-26A3-EEB1-4890A4A67C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19125"/>
          </a:xfrm>
        </p:spPr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SPORTOVNÍ INFRASTRUKTURA</a:t>
            </a:r>
            <a:endParaRPr lang="cs-CZ" altLang="cs-CZ" sz="2400" dirty="0"/>
          </a:p>
        </p:txBody>
      </p:sp>
      <p:sp>
        <p:nvSpPr>
          <p:cNvPr id="34819" name="Zástupný obsah 2">
            <a:extLst>
              <a:ext uri="{FF2B5EF4-FFF2-40B4-BE49-F238E27FC236}">
                <a16:creationId xmlns:a16="http://schemas.microsoft.com/office/drawing/2014/main" id="{8663E157-040B-8F36-EB53-BDEFF78405F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516" y="893763"/>
            <a:ext cx="8362950" cy="4525962"/>
          </a:xfrm>
        </p:spPr>
        <p:txBody>
          <a:bodyPr/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cs-CZ" alt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FontTx/>
              <a:buNone/>
            </a:pPr>
            <a:endParaRPr lang="cs-CZ" altLang="cs-CZ" sz="1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514350" indent="-514350">
              <a:buFontTx/>
              <a:buNone/>
            </a:pPr>
            <a:endParaRPr lang="cs-CZ" altLang="cs-CZ" dirty="0"/>
          </a:p>
        </p:txBody>
      </p:sp>
      <p:pic>
        <p:nvPicPr>
          <p:cNvPr id="11" name="Obrázek 10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31EEAFF4-BF18-8509-278A-17EEA27E82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040C9A07-6268-CCB0-BD5E-E41664B4BD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35844" name="Obrázek 1">
            <a:extLst>
              <a:ext uri="{FF2B5EF4-FFF2-40B4-BE49-F238E27FC236}">
                <a16:creationId xmlns:a16="http://schemas.microsoft.com/office/drawing/2014/main" id="{4AA0C52B-508D-0BEA-6EF8-A3CEBB1C7B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4848225"/>
            <a:ext cx="1700212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ovéPole 4">
            <a:extLst>
              <a:ext uri="{FF2B5EF4-FFF2-40B4-BE49-F238E27FC236}">
                <a16:creationId xmlns:a16="http://schemas.microsoft.com/office/drawing/2014/main" id="{9F35955D-CFC8-9BA5-DC25-5EB088C75344}"/>
              </a:ext>
            </a:extLst>
          </p:cNvPr>
          <p:cNvSpPr txBox="1"/>
          <p:nvPr/>
        </p:nvSpPr>
        <p:spPr>
          <a:xfrm>
            <a:off x="215516" y="893762"/>
            <a:ext cx="8362950" cy="70311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u="sng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Vaším partnerem je Lucie Potschová 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s-CZ" b="1" dirty="0"/>
              <a:t>Účelem </a:t>
            </a:r>
            <a:r>
              <a:rPr lang="cs-CZ" dirty="0"/>
              <a:t>tohoto dotačního programu je podpořit budování a rozvoj kvalitní sportovní infrastruktury, která je nezbytná pro realizaci pohybových aktivit na území statutárního města Ostravy;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altLang="cs-CZ" b="1" dirty="0">
                <a:solidFill>
                  <a:srgbClr val="00ADD0"/>
                </a:solidFill>
                <a:cs typeface="Arial" panose="020B0604020202020204" pitchFamily="34" charset="0"/>
              </a:rPr>
              <a:t>Způsobilými žadateli jsou </a:t>
            </a:r>
            <a:r>
              <a:rPr lang="cs-CZ" altLang="cs-CZ" dirty="0">
                <a:cs typeface="Arial" panose="020B0604020202020204" pitchFamily="34" charset="0"/>
              </a:rPr>
              <a:t>právnické osoby, které mají sídlo a působí na území SMO; </a:t>
            </a:r>
            <a:endParaRPr lang="cs-CZ" dirty="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Žadatel je oprávněn předložit </a:t>
            </a:r>
            <a:r>
              <a:rPr lang="cs-CZ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maximálně 2 žádosti, každá může obsahovat až 2 projekty s oddělenými rozpočty. </a:t>
            </a:r>
            <a:r>
              <a:rPr lang="cs-CZ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Reali</a:t>
            </a:r>
            <a:r>
              <a:rPr kumimoji="0" lang="cs-CZ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zace</a:t>
            </a:r>
            <a:r>
              <a:rPr kumimoji="0" lang="cs-CZ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projektu </a:t>
            </a:r>
            <a:r>
              <a:rPr kumimoji="0" lang="cs-CZ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musí být na území SMO;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Žádost může být </a:t>
            </a:r>
            <a:r>
              <a:rPr lang="cs-CZ" b="1" u="sng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investičního</a:t>
            </a:r>
            <a:r>
              <a:rPr lang="cs-CZ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cs-CZ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výstavba nové infrastruktury, tec</a:t>
            </a:r>
            <a:r>
              <a:rPr lang="cs-CZ" dirty="0">
                <a:latin typeface="+mn-lt"/>
              </a:rPr>
              <a:t>hnické zhodnocení, pořízení samostatné movité věci, náklady na projektovou dokumentaci k investičním projektům, výstavbu či rekonstrukci obnovitelných zdrojů energie; hospodaření s vodou aj.) nebo </a:t>
            </a:r>
            <a:r>
              <a:rPr lang="cs-CZ" b="1" u="sng" dirty="0">
                <a:latin typeface="+mn-lt"/>
              </a:rPr>
              <a:t>neinvestičního charakteru </a:t>
            </a:r>
            <a:r>
              <a:rPr lang="cs-CZ" dirty="0">
                <a:latin typeface="+mn-lt"/>
              </a:rPr>
              <a:t>(opravy sportovní infrastruktury).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b="1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kumimoji="0" lang="cs-CZ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altLang="cs-CZ" u="sng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altLang="cs-CZ" sz="1800" u="sng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altLang="cs-CZ" sz="1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42D232-E16A-2A9A-C75B-47AD0F58F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b="1" dirty="0">
                <a:solidFill>
                  <a:srgbClr val="00ADD0"/>
                </a:solidFill>
              </a:rPr>
              <a:t>PODMÍNKA VZTAHU K NEMOVITOSTI, KTERÁ JE PŘEDMĚTEM DOTACE</a:t>
            </a:r>
            <a:endParaRPr lang="cs-CZ" sz="24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F234753-D94E-851E-EA94-C2CAF40F6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504" y="1268760"/>
            <a:ext cx="8676964" cy="4857403"/>
          </a:xfrm>
        </p:spPr>
        <p:txBody>
          <a:bodyPr/>
          <a:lstStyle/>
          <a:p>
            <a:pPr marL="342000" indent="-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b="1" u="sng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U veškerých investičních akcí</a:t>
            </a: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 je podmínka, </a:t>
            </a:r>
            <a:r>
              <a:rPr lang="cs-CZ" sz="1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že pozemek či majetek, ke kterému se výše uvedené výdaje vztahují jsou buď ve vlastnictví žadatele, nebo na pozemku či majetku v nájmu, výpůjčce nebo pachtu, případně na základě jiného právního titulu nebo s právem stavby v minimální délce </a:t>
            </a:r>
            <a:r>
              <a:rPr lang="cs-CZ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trvání 10 let</a:t>
            </a:r>
            <a:r>
              <a:rPr lang="cs-CZ" sz="1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což je doba udržitelnosti projektu. </a:t>
            </a:r>
            <a:r>
              <a:rPr lang="cs-CZ" sz="1800" b="1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Je také nutný souhlas vlastníka</a:t>
            </a: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b="1" u="sng" dirty="0">
                <a:ea typeface="Calibri" panose="020F0502020204030204" pitchFamily="34" charset="0"/>
                <a:cs typeface="Calibri" panose="020F0502020204030204" pitchFamily="34" charset="0"/>
              </a:rPr>
              <a:t>Neinvestičními náklady na opravy </a:t>
            </a:r>
            <a:r>
              <a:rPr lang="cs-CZ" sz="1800" dirty="0">
                <a:ea typeface="Calibri" panose="020F0502020204030204" pitchFamily="34" charset="0"/>
                <a:cs typeface="Calibri" panose="020F0502020204030204" pitchFamily="34" charset="0"/>
              </a:rPr>
              <a:t>rozumíme odstranění částečného fyzického opotřebení nebo poškození za účelem uvedení do předchozího nebo provozuschopného stavu. </a:t>
            </a:r>
            <a:r>
              <a:rPr lang="cs-CZ" sz="1800" u="sng" dirty="0">
                <a:ea typeface="Calibri" panose="020F0502020204030204" pitchFamily="34" charset="0"/>
                <a:cs typeface="Calibri" panose="020F0502020204030204" pitchFamily="34" charset="0"/>
              </a:rPr>
              <a:t>Minimální hodnota opravy je 50 tis. Kč</a:t>
            </a:r>
            <a:r>
              <a:rPr lang="cs-CZ" sz="1800" dirty="0"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Výše uvedené investiční a neinvestiční náklady </a:t>
            </a:r>
            <a:r>
              <a:rPr lang="cs-CZ" sz="1800" b="1" u="sng" dirty="0">
                <a:solidFill>
                  <a:srgbClr val="FF0000"/>
                </a:solidFill>
                <a:effectLst/>
                <a:ea typeface="Calibri" panose="020F0502020204030204" pitchFamily="34" charset="0"/>
                <a:cs typeface="Calibri" panose="020F0502020204030204" pitchFamily="34" charset="0"/>
              </a:rPr>
              <a:t>nelze</a:t>
            </a: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 jako uznatelné uplatnit v případě, </a:t>
            </a:r>
            <a:r>
              <a:rPr lang="cs-CZ" sz="1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že se jedná o majetek, který je ve vlastnictví SMO a městských obvodů</a:t>
            </a:r>
            <a:r>
              <a:rPr lang="cs-CZ" sz="1800" b="1" dirty="0"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cs-CZ" sz="1800" b="1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SMO, příspěvkových či obchodních společností zřízených SMO nebo městskými obvody SMO</a:t>
            </a: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;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Pořízení samostatné movité věci má </a:t>
            </a:r>
            <a:r>
              <a:rPr lang="cs-CZ" sz="1800" u="sng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dobu udržitelnosti 5 let</a:t>
            </a:r>
            <a:r>
              <a:rPr lang="cs-CZ" sz="1800" dirty="0">
                <a:effectLst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sz="1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cs-CZ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cs-CZ" sz="18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cs-CZ" sz="18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85317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DDD50-2CF2-127F-4F99-645CA422AE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E0D9BBD9-3E87-022D-B3C0-DA6F8CB1285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1184" y="1156209"/>
            <a:ext cx="8048297" cy="5121922"/>
          </a:xfrm>
        </p:spPr>
        <p:txBody>
          <a:bodyPr/>
          <a:lstStyle/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None/>
            </a:pPr>
            <a:r>
              <a:rPr lang="cs-CZ" altLang="cs-CZ" sz="1800" b="1" dirty="0">
                <a:solidFill>
                  <a:srgbClr val="00AD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a informace: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None/>
            </a:pPr>
            <a:endParaRPr lang="cs-CZ" sz="1800" dirty="0">
              <a:latin typeface="+mj-lt"/>
              <a:ea typeface="Calibri" panose="020F0502020204030204" pitchFamily="34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s-CZ" sz="1800" dirty="0">
                <a:ea typeface="Calibri" panose="020F0502020204030204" pitchFamily="34" charset="0"/>
              </a:rPr>
              <a:t>Náklady vzniklé v cizí měně jsou uznatelné pouze přepočtené na českou měnu (CZK) kurzem platným v den úhrady 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</a:rPr>
              <a:t>do výše jejich skutečné úhrady</a:t>
            </a:r>
            <a:r>
              <a:rPr lang="cs-CZ" sz="1800" b="1" u="sng" dirty="0">
                <a:ea typeface="Calibri" panose="020F0502020204030204" pitchFamily="34" charset="0"/>
              </a:rPr>
              <a:t> z bankovního účtu </a:t>
            </a:r>
            <a:r>
              <a:rPr lang="cs-CZ" sz="1800" dirty="0">
                <a:ea typeface="Calibri" panose="020F0502020204030204" pitchFamily="34" charset="0"/>
              </a:rPr>
              <a:t>či z devizového účtu </a:t>
            </a:r>
            <a:r>
              <a:rPr lang="cs-CZ" sz="1800" b="1" u="sng" dirty="0">
                <a:ea typeface="Calibri" panose="020F0502020204030204" pitchFamily="34" charset="0"/>
              </a:rPr>
              <a:t>do výše zachycené v účetnictví příjemce na základě interní směrnice;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None/>
            </a:pPr>
            <a:endParaRPr lang="cs-CZ" altLang="cs-CZ" sz="1800" dirty="0">
              <a:cs typeface="Arial" panose="020B0604020202020204" pitchFamily="34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r>
              <a:rPr lang="cs-CZ" altLang="cs-CZ" sz="1800" dirty="0">
                <a:cs typeface="Arial" panose="020B0604020202020204" pitchFamily="34" charset="0"/>
              </a:rPr>
              <a:t>mimořádné žádosti podané v roce 2027, k</a:t>
            </a:r>
            <a:r>
              <a:rPr lang="cs-CZ" sz="1800" dirty="0">
                <a:effectLst/>
                <a:ea typeface="Calibri" panose="020F0502020204030204" pitchFamily="34" charset="0"/>
              </a:rPr>
              <a:t>teré svojí podstatou odpovídají podmínkám těchto dotačních programů a budou podány v jiný než stanovený termín, </a:t>
            </a:r>
            <a:r>
              <a:rPr lang="cs-CZ" sz="1800" b="1" u="sng" dirty="0">
                <a:effectLst/>
                <a:ea typeface="Calibri" panose="020F0502020204030204" pitchFamily="34" charset="0"/>
              </a:rPr>
              <a:t>budou posuzovány v souladu s podmínkami tohoto dotačního programu a budou se na ně vztahovat veškeré povinnosti v programu stanovené.</a:t>
            </a:r>
            <a:endParaRPr lang="cs-CZ" sz="1800" b="1" u="sng" dirty="0">
              <a:ea typeface="Calibri" panose="020F0502020204030204" pitchFamily="34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endParaRPr lang="cs-CZ" altLang="cs-CZ" sz="1800" dirty="0">
              <a:latin typeface="+mj-lt"/>
              <a:cs typeface="Arial" panose="020B0604020202020204" pitchFamily="34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None/>
            </a:pPr>
            <a:endParaRPr lang="cs-CZ" sz="18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  <a:buNone/>
            </a:pPr>
            <a:endParaRPr lang="cs-CZ" altLang="cs-CZ" sz="1800" b="1" dirty="0">
              <a:solidFill>
                <a:srgbClr val="00ADD0"/>
              </a:solidFill>
              <a:latin typeface="+mj-lt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8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1CB4C2FF-67A5-3CAF-992E-69D2D0931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572" y="267277"/>
            <a:ext cx="7779909" cy="6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cs-CZ" sz="2400" b="1" dirty="0">
                <a:solidFill>
                  <a:srgbClr val="00ADD0"/>
                </a:solidFill>
              </a:rPr>
              <a:t>SPORTOVNÍ INFRASTRUKTURA</a:t>
            </a:r>
            <a:endParaRPr lang="cs-CZ" altLang="cs-CZ" sz="2400" b="1" dirty="0">
              <a:solidFill>
                <a:srgbClr val="00ADD0"/>
              </a:solidFill>
            </a:endParaRP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16C67A92-CD63-7624-1BB4-003BF75C9F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3444C5DA-8DD3-94C9-6838-F87079663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21178168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890F14D-1747-88BF-CD77-BF86DBA5BF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14102"/>
          </a:xfrm>
        </p:spPr>
        <p:txBody>
          <a:bodyPr/>
          <a:lstStyle/>
          <a:p>
            <a:r>
              <a:rPr lang="pl-PL" altLang="cs-CZ" sz="2400" b="1" dirty="0">
                <a:solidFill>
                  <a:srgbClr val="00ADD0"/>
                </a:solidFill>
              </a:rPr>
              <a:t>SPORTOVNÍ INFRASTRUKTURA</a:t>
            </a:r>
            <a:endParaRPr lang="cs-CZ" altLang="cs-CZ" sz="2400" b="1" dirty="0">
              <a:solidFill>
                <a:srgbClr val="00ADD0"/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4228098-FB28-A2C1-12D4-3855808A2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74035"/>
          </a:xfrm>
        </p:spPr>
        <p:txBody>
          <a:bodyPr/>
          <a:lstStyle/>
          <a:p>
            <a:pPr marL="342000" marR="0" lvl="0" indent="-342000" algn="ctr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ADD0"/>
                </a:solidFill>
                <a:effectLst/>
                <a:uLnTx/>
                <a:uFillTx/>
                <a:ea typeface="+mn-ea"/>
                <a:cs typeface="+mn-cs"/>
              </a:rPr>
              <a:t>UPOZORNĚNÍ NA ŠPATNÉ ČI NEDOSTATEČNÉ FORMULACE ÚČELU PROJEKTU:</a:t>
            </a:r>
            <a:endParaRPr lang="cs-CZ" sz="1800" b="1" dirty="0">
              <a:solidFill>
                <a:srgbClr val="000000"/>
              </a:solidFill>
            </a:endParaRPr>
          </a:p>
          <a:p>
            <a:pPr marL="342000" marR="0" lvl="0" indent="0" algn="just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cs-CZ" sz="1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V účelu projektu se často objevují věty, </a:t>
            </a:r>
            <a:r>
              <a:rPr kumimoji="0" lang="cs-CZ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které jsou příliš obecné, nevystihují podstatu projektu a mohou zkomplikovat dotační proces.</a:t>
            </a:r>
          </a:p>
          <a:p>
            <a:pPr marL="342000" marR="0" lvl="0" indent="0" algn="just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sz="1800" b="1" dirty="0">
              <a:solidFill>
                <a:srgbClr val="000000"/>
              </a:solidFill>
            </a:endParaRPr>
          </a:p>
          <a:p>
            <a:pPr marL="342000" marR="0" lvl="0" indent="0" algn="just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solidFill>
                  <a:srgbClr val="FF0000"/>
                </a:solidFill>
              </a:rPr>
              <a:t>Buďte konkrétní a popis projektu proveďte vyčerpávajícím způsobem:</a:t>
            </a:r>
          </a:p>
          <a:p>
            <a:pPr marL="342000" lvl="0" indent="0" algn="just">
              <a:lnSpc>
                <a:spcPct val="120000"/>
              </a:lnSpc>
              <a:spcBef>
                <a:spcPts val="300"/>
              </a:spcBef>
              <a:buNone/>
              <a:defRPr/>
            </a:pPr>
            <a:r>
              <a:rPr kumimoji="0" lang="cs-CZ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Špatně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: Finanční prostředky z dotace budou použity ke </a:t>
            </a:r>
            <a:r>
              <a:rPr kumimoji="0" lang="cs-CZ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zkvalitnění prostoru </a:t>
            </a:r>
            <a:r>
              <a:rPr lang="cs-CZ" sz="1800" b="1" u="sng" dirty="0">
                <a:solidFill>
                  <a:srgbClr val="000000"/>
                </a:solidFill>
              </a:rPr>
              <a:t>sportovního</a:t>
            </a:r>
            <a:r>
              <a:rPr kumimoji="0" lang="cs-CZ" sz="18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areálu</a:t>
            </a:r>
            <a:r>
              <a:rPr kumimoji="0" lang="cs-CZ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 TJ Sokol ……….</a:t>
            </a:r>
          </a:p>
          <a:p>
            <a:pPr marL="342000" marR="0" lvl="0" indent="0" algn="just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cs-CZ" sz="1800" b="1" dirty="0">
              <a:solidFill>
                <a:srgbClr val="000000"/>
              </a:solidFill>
            </a:endParaRPr>
          </a:p>
          <a:p>
            <a:pPr marL="342000" marR="0" lvl="0" indent="0" algn="just" defTabSz="914400" rtl="0" eaLnBrk="0" fontAlgn="base" latinLnBrk="0" hangingPunct="0">
              <a:lnSpc>
                <a:spcPct val="120000"/>
              </a:lnSpc>
              <a:spcBef>
                <a:spcPts val="3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cs-CZ" sz="1800" b="1" dirty="0">
                <a:solidFill>
                  <a:srgbClr val="000000"/>
                </a:solidFill>
              </a:rPr>
              <a:t>Dobře: </a:t>
            </a:r>
            <a:r>
              <a:rPr lang="cs-CZ" sz="1800" dirty="0">
                <a:solidFill>
                  <a:srgbClr val="000000"/>
                </a:solidFill>
              </a:rPr>
              <a:t>Finanční prostředky budou použity </a:t>
            </a:r>
            <a:r>
              <a:rPr lang="cs-CZ" sz="1800" b="1" u="sng" dirty="0">
                <a:solidFill>
                  <a:srgbClr val="000000"/>
                </a:solidFill>
              </a:rPr>
              <a:t>k vybudování nových toalet a sprch ve sportovním areálu </a:t>
            </a:r>
            <a:r>
              <a:rPr lang="cs-CZ" sz="1800" dirty="0">
                <a:solidFill>
                  <a:srgbClr val="000000"/>
                </a:solidFill>
              </a:rPr>
              <a:t>TJ Sokol…. </a:t>
            </a:r>
            <a:r>
              <a:rPr lang="cs-CZ" sz="1800" b="1" u="sng" dirty="0">
                <a:solidFill>
                  <a:srgbClr val="000000"/>
                </a:solidFill>
              </a:rPr>
              <a:t>položení nové podlahy v </a:t>
            </a:r>
            <a:r>
              <a:rPr lang="cs-CZ" sz="1800" b="1" u="sng" dirty="0" err="1">
                <a:solidFill>
                  <a:srgbClr val="000000"/>
                </a:solidFill>
              </a:rPr>
              <a:t>rozcvičovně</a:t>
            </a:r>
            <a:r>
              <a:rPr lang="cs-CZ" sz="1800" b="1" u="sng" dirty="0">
                <a:solidFill>
                  <a:srgbClr val="000000"/>
                </a:solidFill>
              </a:rPr>
              <a:t> v budově č.p. XX v majetku TJ Sokol</a:t>
            </a:r>
            <a:r>
              <a:rPr lang="cs-CZ" sz="1800" dirty="0">
                <a:solidFill>
                  <a:srgbClr val="000000"/>
                </a:solidFill>
              </a:rPr>
              <a:t>…. </a:t>
            </a:r>
            <a:r>
              <a:rPr lang="cs-CZ" sz="1800" b="1" u="sng" dirty="0">
                <a:solidFill>
                  <a:srgbClr val="000000"/>
                </a:solidFill>
              </a:rPr>
              <a:t>Rekonstrukci šaten v budově č.p. XX, kde jsme v nájmu, souhlas vlastníka přikládáme… apod.</a:t>
            </a:r>
            <a:endParaRPr kumimoji="0" lang="cs-CZ" sz="1800" b="1" i="0" u="sng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cs-CZ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DejaVuSansCondensed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624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86766-AD32-511D-830D-4453EE75B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04F46809-FB4A-E955-6D9C-F1E6A06B46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87524" y="1016732"/>
            <a:ext cx="8211957" cy="5261399"/>
          </a:xfrm>
        </p:spPr>
        <p:txBody>
          <a:bodyPr/>
          <a:lstStyle/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lang="cs-CZ" sz="1800" b="1" u="sng" dirty="0">
                <a:latin typeface="Arial (Základní text)"/>
                <a:ea typeface="Calibri" panose="020F0502020204030204" pitchFamily="34" charset="0"/>
              </a:rPr>
              <a:t>Vaším partnerem je Martina Tisoňová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b="1" dirty="0">
              <a:latin typeface="Arial (Základní text)"/>
              <a:ea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lang="cs-CZ" sz="1800" dirty="0">
                <a:latin typeface="Arial (Základní text)"/>
              </a:rPr>
              <a:t>Účelem tohoto dotačního programu je </a:t>
            </a:r>
            <a:r>
              <a:rPr lang="cs-CZ" sz="1800" b="1" dirty="0">
                <a:latin typeface="Arial (Základní text)"/>
              </a:rPr>
              <a:t>podpořit pořádání akcí, které mají významný podíl na celkovém dění na území statutárního města Ostravy </a:t>
            </a:r>
            <a:r>
              <a:rPr lang="cs-CZ" sz="1800" dirty="0">
                <a:latin typeface="Arial (Základní text)"/>
              </a:rPr>
              <a:t>(</a:t>
            </a:r>
            <a:r>
              <a:rPr lang="cs-CZ" altLang="cs-CZ" sz="1800" dirty="0">
                <a:latin typeface="Arial (Základní text)"/>
                <a:cs typeface="Calibri" panose="020F0502020204030204" pitchFamily="34" charset="0"/>
              </a:rPr>
              <a:t>pojem „sportovní akce“ </a:t>
            </a:r>
            <a:r>
              <a:rPr lang="cs-CZ" altLang="cs-CZ" sz="1800" b="1" dirty="0">
                <a:solidFill>
                  <a:srgbClr val="FF0000"/>
                </a:solidFill>
                <a:latin typeface="Arial (Základní text)"/>
                <a:cs typeface="Calibri" panose="020F0502020204030204" pitchFamily="34" charset="0"/>
              </a:rPr>
              <a:t>neznamená</a:t>
            </a:r>
            <a:r>
              <a:rPr lang="cs-CZ" altLang="cs-CZ" sz="1800" dirty="0">
                <a:latin typeface="Arial (Základní text)"/>
                <a:ea typeface="Calibri" panose="020F0502020204030204" pitchFamily="34" charset="0"/>
                <a:cs typeface="Times New Roman" panose="02020603050405020304" pitchFamily="18" charset="0"/>
              </a:rPr>
              <a:t> série celoročních turnajů, dlouhodobé soutěže a ligy)</a:t>
            </a:r>
            <a:r>
              <a:rPr lang="cs-CZ" sz="1800" dirty="0">
                <a:latin typeface="Arial (Základní text)"/>
              </a:rPr>
              <a:t>;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dirty="0">
              <a:latin typeface="Arial (Základní text)"/>
              <a:ea typeface="Calibri" panose="020F0502020204030204" pitchFamily="34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sz="1800" dirty="0">
                <a:latin typeface="Arial (Základní text)"/>
                <a:ea typeface="Calibri" panose="020F0502020204030204" pitchFamily="34" charset="0"/>
              </a:rPr>
              <a:t>Žadatel je oprávněn </a:t>
            </a:r>
            <a:r>
              <a:rPr lang="cs-CZ" sz="1800" b="1" dirty="0">
                <a:latin typeface="Arial (Základní text)"/>
                <a:ea typeface="Calibri" panose="020F0502020204030204" pitchFamily="34" charset="0"/>
              </a:rPr>
              <a:t>požádat si maximálně o 50 % z celkové výše </a:t>
            </a:r>
            <a:r>
              <a:rPr lang="cs-CZ" sz="1800" b="1" dirty="0">
                <a:solidFill>
                  <a:srgbClr val="FF0000"/>
                </a:solidFill>
                <a:latin typeface="Arial (Základní text)"/>
                <a:ea typeface="Calibri" panose="020F0502020204030204" pitchFamily="34" charset="0"/>
              </a:rPr>
              <a:t>uznatelných nákladů</a:t>
            </a:r>
            <a:r>
              <a:rPr lang="cs-CZ" sz="1800" dirty="0">
                <a:latin typeface="Arial (Základní text)"/>
                <a:ea typeface="Calibri" panose="020F0502020204030204" pitchFamily="34" charset="0"/>
              </a:rPr>
              <a:t>, které jsou v souladu s tímto Programem (přičemž vlastní zdroje mohou zahrnovat i podpory jiných subjektů);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dirty="0">
              <a:latin typeface="Arial (Základní text)"/>
              <a:ea typeface="Calibri" panose="020F0502020204030204" pitchFamily="34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cs-CZ" altLang="cs-CZ" sz="1800" dirty="0">
                <a:latin typeface="Arial (Základní text)"/>
                <a:cs typeface="Calibri" panose="020F0502020204030204" pitchFamily="34" charset="0"/>
              </a:rPr>
              <a:t>Žadatel je oprávněn předložit v rámci programu </a:t>
            </a:r>
            <a:r>
              <a:rPr lang="cs-CZ" altLang="cs-CZ" sz="1800" b="1" dirty="0">
                <a:latin typeface="Arial (Základní text)"/>
                <a:cs typeface="Calibri" panose="020F0502020204030204" pitchFamily="34" charset="0"/>
              </a:rPr>
              <a:t>maximálně 3 žádosti</a:t>
            </a:r>
            <a:r>
              <a:rPr lang="cs-CZ" altLang="cs-CZ" sz="1800" dirty="0">
                <a:latin typeface="Arial (Základní text)"/>
                <a:cs typeface="Calibri" panose="020F0502020204030204" pitchFamily="34" charset="0"/>
              </a:rPr>
              <a:t>,  a to vždy </a:t>
            </a:r>
            <a:r>
              <a:rPr lang="cs-CZ" altLang="cs-CZ" sz="1800" b="1" dirty="0">
                <a:latin typeface="Arial (Základní text)"/>
                <a:cs typeface="Calibri" panose="020F0502020204030204" pitchFamily="34" charset="0"/>
              </a:rPr>
              <a:t>jednu žádost na jednu akci;</a:t>
            </a:r>
            <a:endParaRPr lang="cs-CZ" altLang="cs-CZ" sz="1800" b="1" dirty="0">
              <a:latin typeface="Arial (Základní tex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altLang="cs-CZ" sz="1800" b="1" dirty="0">
              <a:latin typeface="Arial (Základní tex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altLang="cs-CZ" sz="1800" b="1" dirty="0">
              <a:latin typeface="Arial (Základní tex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pl-PL" altLang="cs-CZ" sz="1800" b="1" dirty="0">
              <a:solidFill>
                <a:srgbClr val="00ADD0"/>
              </a:solidFill>
              <a:latin typeface="Arial (Základní text)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endParaRPr lang="cs-CZ" sz="1800" b="1" u="sng" dirty="0">
              <a:latin typeface="Arial (Základní text)"/>
              <a:ea typeface="Calibri" panose="020F0502020204030204" pitchFamily="34" charset="0"/>
            </a:endParaRPr>
          </a:p>
          <a:p>
            <a:pPr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endParaRPr lang="cs-CZ" altLang="cs-CZ" sz="1800" dirty="0">
              <a:latin typeface="Arial (Základní text)"/>
              <a:cs typeface="Arial" panose="020B0604020202020204" pitchFamily="34" charset="0"/>
            </a:endParaRP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dirty="0">
              <a:effectLst/>
              <a:latin typeface="Arial (Základní text)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b="1" dirty="0">
              <a:solidFill>
                <a:srgbClr val="00ADD0"/>
              </a:solidFill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b="1" dirty="0">
              <a:solidFill>
                <a:srgbClr val="00ADD0"/>
              </a:solidFill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E47A8CE1-DF18-CBBC-9642-193E7E7CF7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391548"/>
            <a:ext cx="8604955" cy="6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pl-PL" altLang="cs-CZ" sz="2400" b="1" dirty="0">
                <a:solidFill>
                  <a:srgbClr val="00ADD0"/>
                </a:solidFill>
              </a:rPr>
              <a:t>SPORTOVNÍ AKCE</a:t>
            </a:r>
            <a:endParaRPr lang="cs-CZ" altLang="cs-CZ" sz="2400" b="1" dirty="0">
              <a:solidFill>
                <a:srgbClr val="00ADD0"/>
              </a:solidFill>
            </a:endParaRP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C336C358-846F-1B91-93EA-99D503C34C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B44F7AF6-FDC7-2163-3352-D575572C2F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37946628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3F619-E1E3-BC8F-BABC-72D20BC705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564CF631-EE93-C74B-938D-03E5107A4DD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31540" y="1016732"/>
            <a:ext cx="8067941" cy="5261399"/>
          </a:xfrm>
        </p:spPr>
        <p:txBody>
          <a:bodyPr/>
          <a:lstStyle/>
          <a:p>
            <a:pPr algn="just">
              <a:buNone/>
            </a:pPr>
            <a:r>
              <a:rPr lang="cs-CZ" altLang="cs-CZ" sz="1800" b="1" dirty="0">
                <a:solidFill>
                  <a:srgbClr val="00ADD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a informace:</a:t>
            </a:r>
            <a:endParaRPr lang="cs-CZ" altLang="cs-CZ" sz="1500" dirty="0">
              <a:latin typeface="+mj-lt"/>
              <a:cs typeface="Arial" panose="020B0604020202020204" pitchFamily="34" charset="0"/>
            </a:endParaRPr>
          </a:p>
          <a:p>
            <a:pPr marL="342000" indent="-342000" algn="just">
              <a:spcBef>
                <a:spcPts val="300"/>
              </a:spcBef>
              <a:spcAft>
                <a:spcPts val="600"/>
              </a:spcAft>
            </a:pPr>
            <a:r>
              <a:rPr lang="cs-CZ" sz="1800" b="1" dirty="0">
                <a:ea typeface="Calibri" panose="020F0502020204030204" pitchFamily="34" charset="0"/>
              </a:rPr>
              <a:t>Minimální výše </a:t>
            </a:r>
            <a:r>
              <a:rPr lang="cs-CZ" sz="1800" dirty="0">
                <a:ea typeface="Calibri" panose="020F0502020204030204" pitchFamily="34" charset="0"/>
              </a:rPr>
              <a:t>poskytnuté dotace na jeden projekt je nyní </a:t>
            </a:r>
            <a:r>
              <a:rPr lang="cs-CZ" sz="1800" b="1" dirty="0">
                <a:solidFill>
                  <a:srgbClr val="FF0000"/>
                </a:solidFill>
                <a:ea typeface="Calibri" panose="020F0502020204030204" pitchFamily="34" charset="0"/>
              </a:rPr>
              <a:t>20 000 Kč</a:t>
            </a:r>
            <a:r>
              <a:rPr lang="cs-CZ" sz="1800" dirty="0">
                <a:ea typeface="Calibri" panose="020F0502020204030204" pitchFamily="34" charset="0"/>
              </a:rPr>
              <a:t>; </a:t>
            </a:r>
          </a:p>
          <a:p>
            <a:pPr marL="342000" indent="-342000" algn="just">
              <a:spcBef>
                <a:spcPts val="300"/>
              </a:spcBef>
              <a:spcAft>
                <a:spcPts val="600"/>
              </a:spcAft>
            </a:pPr>
            <a:r>
              <a:rPr lang="cs-CZ" sz="1800" dirty="0">
                <a:ea typeface="Calibri" panose="020F0502020204030204" pitchFamily="34" charset="0"/>
              </a:rPr>
              <a:t>Náklady vzniklé v cizí měně jsou uznatelné pouze přepočtené na českou měnu (CZK) kurzem platným v den úhrady 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</a:rPr>
              <a:t>do výše jejich skutečné úhrady </a:t>
            </a:r>
            <a:r>
              <a:rPr lang="cs-CZ" sz="1800" b="1" u="sng" dirty="0">
                <a:ea typeface="Calibri" panose="020F0502020204030204" pitchFamily="34" charset="0"/>
              </a:rPr>
              <a:t>z bankovního účtu </a:t>
            </a:r>
            <a:r>
              <a:rPr lang="cs-CZ" sz="1800" dirty="0">
                <a:ea typeface="Calibri" panose="020F0502020204030204" pitchFamily="34" charset="0"/>
              </a:rPr>
              <a:t>či z devizového účtu </a:t>
            </a:r>
            <a:r>
              <a:rPr lang="cs-CZ" sz="1800" b="1" u="sng" dirty="0">
                <a:ea typeface="Calibri" panose="020F0502020204030204" pitchFamily="34" charset="0"/>
              </a:rPr>
              <a:t>do výše zachycené v účetnictví příjemce na základě interní směrnice;</a:t>
            </a:r>
          </a:p>
          <a:p>
            <a:pPr marL="342000" indent="-342000" algn="just">
              <a:spcBef>
                <a:spcPts val="300"/>
              </a:spcBef>
              <a:spcAft>
                <a:spcPts val="600"/>
              </a:spcAft>
            </a:pPr>
            <a:r>
              <a:rPr lang="cs-CZ" sz="1800" b="1" u="sng" dirty="0">
                <a:ea typeface="Calibri" panose="020F0502020204030204" pitchFamily="34" charset="0"/>
              </a:rPr>
              <a:t>U externích služeb doplněny zvýrazněné položky: </a:t>
            </a:r>
            <a:r>
              <a:rPr lang="cs-CZ" sz="1800" dirty="0">
                <a:ea typeface="Calibri" panose="020F0502020204030204" pitchFamily="34" charset="0"/>
              </a:rPr>
              <a:t>externě dodané pořadatelské, zdravotní, bezpečnostní a úklidové služby a 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</a:rPr>
              <a:t>služby organizačního a technického zabezpečení</a:t>
            </a:r>
            <a:r>
              <a:rPr lang="cs-CZ" sz="1800" dirty="0">
                <a:ea typeface="Calibri" panose="020F0502020204030204" pitchFamily="34" charset="0"/>
              </a:rPr>
              <a:t> – maximálně však do výše 50.000 Kč na jednotlivou službu a akci;</a:t>
            </a:r>
          </a:p>
          <a:p>
            <a:pPr marL="342000" indent="-342000" algn="just">
              <a:spcBef>
                <a:spcPts val="300"/>
              </a:spcBef>
              <a:spcAft>
                <a:spcPts val="600"/>
              </a:spcAft>
            </a:pPr>
            <a:r>
              <a:rPr lang="cs-CZ" sz="1800" dirty="0">
                <a:ea typeface="Calibri" panose="020F0502020204030204" pitchFamily="34" charset="0"/>
              </a:rPr>
              <a:t>Náklad na Stravování a občerstvení a pitný režim bude nyní uznatelný pro </a:t>
            </a:r>
            <a:r>
              <a:rPr lang="cs-CZ" sz="1800" b="1" u="sng" dirty="0">
                <a:ea typeface="Calibri" panose="020F0502020204030204" pitchFamily="34" charset="0"/>
              </a:rPr>
              <a:t> </a:t>
            </a:r>
            <a:r>
              <a:rPr lang="cs-CZ" sz="1800" b="1" u="sng" dirty="0">
                <a:solidFill>
                  <a:srgbClr val="FF0000"/>
                </a:solidFill>
                <a:ea typeface="Calibri" panose="020F0502020204030204" pitchFamily="34" charset="0"/>
              </a:rPr>
              <a:t>účastníky</a:t>
            </a:r>
            <a:r>
              <a:rPr lang="cs-CZ" sz="1800" b="1" u="sng" dirty="0">
                <a:ea typeface="Calibri" panose="020F0502020204030204" pitchFamily="34" charset="0"/>
              </a:rPr>
              <a:t> </a:t>
            </a:r>
            <a:r>
              <a:rPr lang="cs-CZ" sz="1800" dirty="0">
                <a:ea typeface="Calibri" panose="020F0502020204030204" pitchFamily="34" charset="0"/>
              </a:rPr>
              <a:t>v rámci dané akce, </a:t>
            </a:r>
            <a:r>
              <a:rPr lang="cs-CZ" sz="1800" b="1" dirty="0">
                <a:ea typeface="Calibri" panose="020F0502020204030204" pitchFamily="34" charset="0"/>
              </a:rPr>
              <a:t>dříve pro děti</a:t>
            </a:r>
            <a:r>
              <a:rPr lang="cs-CZ" sz="1800" dirty="0">
                <a:ea typeface="Calibri" panose="020F0502020204030204" pitchFamily="34" charset="0"/>
              </a:rPr>
              <a:t>;</a:t>
            </a:r>
            <a:endParaRPr lang="cs-CZ" altLang="cs-CZ" sz="1800" dirty="0">
              <a:cs typeface="Arial" panose="020B0604020202020204" pitchFamily="34" charset="0"/>
            </a:endParaRPr>
          </a:p>
          <a:p>
            <a:pPr marL="342000" indent="-342000" algn="just">
              <a:spcBef>
                <a:spcPts val="300"/>
              </a:spcBef>
              <a:spcAft>
                <a:spcPts val="600"/>
              </a:spcAft>
            </a:pPr>
            <a:r>
              <a:rPr lang="cs-CZ" altLang="cs-CZ" sz="1800" dirty="0">
                <a:cs typeface="Arial" panose="020B0604020202020204" pitchFamily="34" charset="0"/>
              </a:rPr>
              <a:t>Mimořádné žádosti podané v roce 2027, k</a:t>
            </a:r>
            <a:r>
              <a:rPr lang="cs-CZ" sz="1800" dirty="0">
                <a:ea typeface="Calibri" panose="020F0502020204030204" pitchFamily="34" charset="0"/>
              </a:rPr>
              <a:t>teré svojí podstatou odpovídají podmínkám těchto dotačních programů a budou podány v jiný než stanovený termín, </a:t>
            </a:r>
            <a:r>
              <a:rPr lang="cs-CZ" sz="1800" b="1" u="sng" dirty="0">
                <a:ea typeface="Calibri" panose="020F0502020204030204" pitchFamily="34" charset="0"/>
              </a:rPr>
              <a:t>budou posuzovány v souladu s podmínkami tohoto dotačního programu a budou se na ně vztahovat veškeré povinnosti v programu stanovené.</a:t>
            </a:r>
          </a:p>
          <a:p>
            <a:pPr marL="342000" indent="-342000" algn="just">
              <a:lnSpc>
                <a:spcPct val="120000"/>
              </a:lnSpc>
              <a:spcBef>
                <a:spcPts val="300"/>
              </a:spcBef>
              <a:spcAft>
                <a:spcPts val="600"/>
              </a:spcAft>
            </a:pPr>
            <a:endParaRPr lang="cs-CZ" sz="1600" dirty="0"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cs-CZ" sz="1500" dirty="0">
              <a:ea typeface="Calibri" panose="020F0502020204030204" pitchFamily="34" charset="0"/>
            </a:endParaRPr>
          </a:p>
          <a:p>
            <a:pPr marL="0" indent="0" algn="just">
              <a:buNone/>
            </a:pPr>
            <a:endParaRPr lang="cs-CZ" altLang="cs-CZ" sz="1500" dirty="0">
              <a:latin typeface="+mj-lt"/>
              <a:cs typeface="Arial" panose="020B0604020202020204" pitchFamily="34" charset="0"/>
            </a:endParaRPr>
          </a:p>
          <a:p>
            <a:pPr marL="0" indent="0" algn="just">
              <a:buNone/>
            </a:pPr>
            <a:endParaRPr lang="cs-CZ" altLang="cs-CZ" sz="1500" dirty="0">
              <a:latin typeface="+mj-lt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0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8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Nadpis 1">
            <a:extLst>
              <a:ext uri="{FF2B5EF4-FFF2-40B4-BE49-F238E27FC236}">
                <a16:creationId xmlns:a16="http://schemas.microsoft.com/office/drawing/2014/main" id="{F17B4E69-1D07-C2C4-D9BF-E1F9A8F71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524" y="391548"/>
            <a:ext cx="8604955" cy="62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b="1" dirty="0">
                <a:solidFill>
                  <a:srgbClr val="00ADD0"/>
                </a:solidFill>
              </a:rPr>
              <a:t>SPORTOVNÍ AKCE</a:t>
            </a: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0159462B-A086-CC21-B1C2-E490E5D8A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3AF4761E-F81A-F06D-9604-95B4D84E6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5403949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450D-7A29-A460-0705-32E413D44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obsah 2">
            <a:extLst>
              <a:ext uri="{FF2B5EF4-FFF2-40B4-BE49-F238E27FC236}">
                <a16:creationId xmlns:a16="http://schemas.microsoft.com/office/drawing/2014/main" id="{2CE5CE7C-A8B6-3A35-1758-DAE501ECACA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1184" y="1088740"/>
            <a:ext cx="8048297" cy="5189391"/>
          </a:xfrm>
        </p:spPr>
        <p:txBody>
          <a:bodyPr/>
          <a:lstStyle/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cs-CZ" altLang="cs-CZ" sz="1800" b="1" dirty="0">
                <a:solidFill>
                  <a:srgbClr val="00ADD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Při finančním vyúčtování je nutné doložit: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altLang="cs-CZ" sz="1800" b="1" dirty="0">
              <a:solidFill>
                <a:srgbClr val="00ADD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cs-CZ" sz="1600" b="1" dirty="0">
                <a:ea typeface="Times New Roman" panose="02020603050405020304" pitchFamily="18" charset="0"/>
              </a:rPr>
              <a:t>přehled celkových skutečných uznatelných nákladů projektu, </a:t>
            </a:r>
            <a:r>
              <a:rPr lang="cs-CZ" altLang="cs-CZ" sz="1600" dirty="0">
                <a:cs typeface="Calibri" panose="020F0502020204030204" pitchFamily="34" charset="0"/>
              </a:rPr>
              <a:t>prokazující</a:t>
            </a:r>
            <a:r>
              <a:rPr lang="cs-CZ" sz="1600" dirty="0">
                <a:ea typeface="Calibri" panose="020F0502020204030204" pitchFamily="34" charset="0"/>
                <a:cs typeface="Times New Roman" panose="02020603050405020304" pitchFamily="18" charset="0"/>
              </a:rPr>
              <a:t> 50% spoluúčast na celkových skutečných uznatelných nákladech;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cs-CZ" sz="1600" b="1" dirty="0">
                <a:ea typeface="Times New Roman" panose="02020603050405020304" pitchFamily="18" charset="0"/>
              </a:rPr>
              <a:t>přehled oddělené účetní evidence čerpání dotace SMO;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Font typeface="Arial" panose="020B0604020202020204" pitchFamily="34" charset="0"/>
              <a:buChar char="•"/>
              <a:defRPr/>
            </a:pP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přehled </a:t>
            </a:r>
            <a:r>
              <a:rPr lang="cs-CZ" sz="1600" b="1" dirty="0">
                <a:ea typeface="Calibri" panose="020F0502020204030204" pitchFamily="34" charset="0"/>
                <a:cs typeface="Calibri" panose="020F0502020204030204" pitchFamily="34" charset="0"/>
              </a:rPr>
              <a:t>dalších zdrojů </a:t>
            </a:r>
            <a:r>
              <a:rPr lang="cs-CZ" sz="1600" dirty="0">
                <a:ea typeface="Calibri" panose="020F0502020204030204" pitchFamily="34" charset="0"/>
                <a:cs typeface="Calibri" panose="020F0502020204030204" pitchFamily="34" charset="0"/>
              </a:rPr>
              <a:t>financování daného projektu (nemusí být jen vlastní zdroje, ale i jiné, např. dotace z MSK, NSA apod.)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endParaRPr lang="cs-CZ" altLang="cs-CZ" sz="16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pl-PL" altLang="cs-CZ" sz="2400" b="1" dirty="0">
              <a:solidFill>
                <a:srgbClr val="00ADD0"/>
              </a:solidFill>
            </a:endParaRPr>
          </a:p>
          <a:p>
            <a:pPr algn="just"/>
            <a:endParaRPr lang="cs-CZ" sz="1500" b="1" u="sng" dirty="0">
              <a:latin typeface="+mj-lt"/>
              <a:ea typeface="Calibri" panose="020F0502020204030204" pitchFamily="34" charset="0"/>
            </a:endParaRPr>
          </a:p>
          <a:p>
            <a:pPr algn="just"/>
            <a:endParaRPr lang="cs-CZ" altLang="cs-CZ" sz="1500" dirty="0">
              <a:latin typeface="+mj-lt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sz="2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0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2800" b="1" dirty="0">
              <a:solidFill>
                <a:srgbClr val="00ADD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cs-CZ" altLang="cs-CZ" sz="1800" dirty="0">
              <a:highlight>
                <a:srgbClr val="FFFF00"/>
              </a:highlight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Obrázek 15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2F966429-04BB-461B-5DFD-876361AD8B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3" name="Text Box 9">
            <a:extLst>
              <a:ext uri="{FF2B5EF4-FFF2-40B4-BE49-F238E27FC236}">
                <a16:creationId xmlns:a16="http://schemas.microsoft.com/office/drawing/2014/main" id="{AAF48C9A-EDC1-A56F-2946-801B2C2A0B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8FA3D44-7910-CD25-A6FF-352C4B414A24}"/>
              </a:ext>
            </a:extLst>
          </p:cNvPr>
          <p:cNvSpPr txBox="1"/>
          <p:nvPr/>
        </p:nvSpPr>
        <p:spPr>
          <a:xfrm>
            <a:off x="1331640" y="332656"/>
            <a:ext cx="59046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00ADD0"/>
                </a:solidFill>
              </a:rPr>
              <a:t>SPORTOVNÍ AKCE</a:t>
            </a:r>
          </a:p>
          <a:p>
            <a:pPr algn="ctr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394238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Zástupný obsah 2">
            <a:extLst>
              <a:ext uri="{FF2B5EF4-FFF2-40B4-BE49-F238E27FC236}">
                <a16:creationId xmlns:a16="http://schemas.microsoft.com/office/drawing/2014/main" id="{BECC0CF8-577C-1EF5-5108-4ADE33BBEFE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95288" y="512763"/>
            <a:ext cx="8137525" cy="2916237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endParaRPr lang="pl-PL" altLang="cs-CZ" sz="3600" b="1" dirty="0">
              <a:solidFill>
                <a:srgbClr val="00ADD0"/>
              </a:solidFill>
              <a:latin typeface="+mj-lt"/>
              <a:ea typeface="+mj-ea"/>
              <a:cs typeface="+mj-cs"/>
            </a:endParaRPr>
          </a:p>
          <a:p>
            <a:pPr marL="0" indent="0" algn="ctr">
              <a:buFontTx/>
              <a:buNone/>
              <a:defRPr/>
            </a:pPr>
            <a:r>
              <a:rPr lang="cs-CZ" altLang="cs-CZ" sz="3600" dirty="0">
                <a:solidFill>
                  <a:srgbClr val="00ADD0"/>
                </a:solidFill>
                <a:latin typeface="+mj-lt"/>
                <a:ea typeface="+mj-ea"/>
                <a:cs typeface="+mj-cs"/>
              </a:rPr>
              <a:t>Co se někdy </a:t>
            </a:r>
            <a:r>
              <a:rPr lang="cs-CZ" altLang="cs-CZ" sz="3600" b="1" dirty="0">
                <a:solidFill>
                  <a:srgbClr val="00ADD0"/>
                </a:solidFill>
                <a:latin typeface="+mj-lt"/>
                <a:ea typeface="+mj-ea"/>
                <a:cs typeface="+mj-cs"/>
              </a:rPr>
              <a:t>nepodaří</a:t>
            </a:r>
            <a:r>
              <a:rPr lang="cs-CZ" altLang="cs-CZ" sz="3600" dirty="0">
                <a:solidFill>
                  <a:srgbClr val="00ADD0"/>
                </a:solidFill>
                <a:latin typeface="+mj-lt"/>
                <a:ea typeface="+mj-ea"/>
                <a:cs typeface="+mj-cs"/>
              </a:rPr>
              <a:t>…</a:t>
            </a:r>
          </a:p>
          <a:p>
            <a:pPr marL="0" indent="0" algn="ctr">
              <a:buFontTx/>
              <a:buNone/>
              <a:defRPr/>
            </a:pPr>
            <a:r>
              <a:rPr lang="cs-CZ" altLang="cs-CZ" sz="3600" dirty="0">
                <a:solidFill>
                  <a:srgbClr val="00ADD0"/>
                </a:solidFill>
                <a:latin typeface="+mj-lt"/>
                <a:ea typeface="+mj-ea"/>
                <a:cs typeface="+mj-cs"/>
              </a:rPr>
              <a:t>při podávání žádosti</a:t>
            </a:r>
          </a:p>
          <a:p>
            <a:pPr marL="0" indent="0" algn="ctr">
              <a:buFontTx/>
              <a:buNone/>
              <a:defRPr/>
            </a:pPr>
            <a:endParaRPr lang="cs-CZ" altLang="cs-CZ" dirty="0"/>
          </a:p>
        </p:txBody>
      </p:sp>
      <p:pic>
        <p:nvPicPr>
          <p:cNvPr id="5" name="Obrázek 4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B9858C33-EA8A-584B-3B82-9A960AE12A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pic>
        <p:nvPicPr>
          <p:cNvPr id="36866" name="Picture 2" descr="Fail Falling Down GIF by RETROFUNK - Find &amp; Share on GIPHY">
            <a:extLst>
              <a:ext uri="{FF2B5EF4-FFF2-40B4-BE49-F238E27FC236}">
                <a16:creationId xmlns:a16="http://schemas.microsoft.com/office/drawing/2014/main" id="{D72B8C4D-47C9-4F51-7A16-B8C5636C8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689" y="3248980"/>
            <a:ext cx="3912622" cy="243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F4EAA4FC-ABA3-F5EA-1FF8-5007E8CDC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ADD0"/>
                </a:solidFill>
              </a:rPr>
              <a:t>www.fajnovy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</a:t>
            </a:r>
            <a:r>
              <a:rPr lang="cs-CZ" altLang="cs-CZ" sz="1200" b="1" dirty="0">
                <a:solidFill>
                  <a:srgbClr val="00ADD0"/>
                </a:solidFill>
              </a:rPr>
              <a:t>.cz</a:t>
            </a:r>
          </a:p>
        </p:txBody>
      </p:sp>
    </p:spTree>
    <p:extLst>
      <p:ext uri="{BB962C8B-B14F-4D97-AF65-F5344CB8AC3E}">
        <p14:creationId xmlns:p14="http://schemas.microsoft.com/office/powerpoint/2010/main" val="15144586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328D2B-8114-1279-EA56-C866D0D26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53517"/>
            <a:ext cx="8204200" cy="4982321"/>
          </a:xfrm>
        </p:spPr>
        <p:txBody>
          <a:bodyPr/>
          <a:lstStyle/>
          <a:p>
            <a:r>
              <a:rPr lang="cs-CZ" sz="1800" dirty="0"/>
              <a:t>dokončit celý proces odeslání</a:t>
            </a: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63B89EB1-8EA6-0360-039E-DE820EC2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C01E4F9E-55FA-0C99-7555-84EA587DE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32656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 odeslání žádosti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F7F2BB78-A27C-7459-BAF0-1161B2CBB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4C094504-A5F0-5424-27A6-CE053066BF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3316" y="1801301"/>
            <a:ext cx="882829" cy="1008947"/>
          </a:xfrm>
          <a:prstGeom prst="rect">
            <a:avLst/>
          </a:prstGeom>
        </p:spPr>
      </p:pic>
      <p:pic>
        <p:nvPicPr>
          <p:cNvPr id="7" name="Obrázek 6">
            <a:extLst>
              <a:ext uri="{FF2B5EF4-FFF2-40B4-BE49-F238E27FC236}">
                <a16:creationId xmlns:a16="http://schemas.microsoft.com/office/drawing/2014/main" id="{E358A99A-C3DB-67DC-D719-00330D4646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23410" y="1738957"/>
            <a:ext cx="857370" cy="1133633"/>
          </a:xfrm>
          <a:prstGeom prst="rect">
            <a:avLst/>
          </a:prstGeom>
        </p:spPr>
      </p:pic>
      <p:pic>
        <p:nvPicPr>
          <p:cNvPr id="11" name="Obrázek 10">
            <a:extLst>
              <a:ext uri="{FF2B5EF4-FFF2-40B4-BE49-F238E27FC236}">
                <a16:creationId xmlns:a16="http://schemas.microsoft.com/office/drawing/2014/main" id="{9B666DAA-8FEF-DA45-E98C-42147712D8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7165" y="1795307"/>
            <a:ext cx="847843" cy="952633"/>
          </a:xfrm>
          <a:prstGeom prst="rect">
            <a:avLst/>
          </a:prstGeom>
        </p:spPr>
      </p:pic>
      <p:pic>
        <p:nvPicPr>
          <p:cNvPr id="13" name="Obrázek 12">
            <a:extLst>
              <a:ext uri="{FF2B5EF4-FFF2-40B4-BE49-F238E27FC236}">
                <a16:creationId xmlns:a16="http://schemas.microsoft.com/office/drawing/2014/main" id="{09ACB7EC-C598-ED93-2E37-5E108D1AB3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016" y="3087121"/>
            <a:ext cx="8881967" cy="235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6653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510AD0-BC91-6946-2551-80C34C14CA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6BCF9B1-26FE-3E8A-8013-C2DF03960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3034"/>
            <a:ext cx="8204200" cy="4982321"/>
          </a:xfrm>
        </p:spPr>
        <p:txBody>
          <a:bodyPr/>
          <a:lstStyle/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2E5CE08F-952B-428C-57B0-C474054DCF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458C112F-EA23-CB04-02A5-4333E34A2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149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 odeslání žádosti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CF2BB414-6E1E-07D8-3EC9-2FF34391D4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B401F1D1-418A-0CCC-5711-17BDF98E1E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090" y="1250222"/>
            <a:ext cx="8352420" cy="1833458"/>
          </a:xfrm>
          <a:prstGeom prst="rect">
            <a:avLst/>
          </a:prstGeom>
        </p:spPr>
      </p:pic>
      <p:pic>
        <p:nvPicPr>
          <p:cNvPr id="12" name="Obrázek 11">
            <a:extLst>
              <a:ext uri="{FF2B5EF4-FFF2-40B4-BE49-F238E27FC236}">
                <a16:creationId xmlns:a16="http://schemas.microsoft.com/office/drawing/2014/main" id="{59B60B61-C8EB-B4A1-97A4-3F44E4EE04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9194" y="3226553"/>
            <a:ext cx="800212" cy="895475"/>
          </a:xfrm>
          <a:prstGeom prst="rect">
            <a:avLst/>
          </a:prstGeom>
        </p:spPr>
      </p:pic>
      <p:pic>
        <p:nvPicPr>
          <p:cNvPr id="15" name="Obrázek 14">
            <a:extLst>
              <a:ext uri="{FF2B5EF4-FFF2-40B4-BE49-F238E27FC236}">
                <a16:creationId xmlns:a16="http://schemas.microsoft.com/office/drawing/2014/main" id="{E34D62F3-7972-BF6D-3A01-03A728D94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0529" y="4255241"/>
            <a:ext cx="8376271" cy="1833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1053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45A89E-193A-7ECA-EE49-7BC10065D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EC67B29-9E07-492A-B52F-6BFEC4E5BE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3034"/>
            <a:ext cx="8204200" cy="4982321"/>
          </a:xfrm>
        </p:spPr>
        <p:txBody>
          <a:bodyPr/>
          <a:lstStyle/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>
              <a:highlight>
                <a:srgbClr val="FFFF00"/>
              </a:highlight>
            </a:endParaRPr>
          </a:p>
          <a:p>
            <a:pPr marL="0" indent="0">
              <a:buNone/>
            </a:pPr>
            <a:endParaRPr lang="cs-CZ" sz="1800" dirty="0"/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dirty="0">
                <a:solidFill>
                  <a:srgbClr val="FF0000"/>
                </a:solidFill>
                <a:latin typeface="+mj-lt"/>
              </a:rPr>
              <a:t>teprve teď je žádost o dotaci úspěšně odeslána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1800" dirty="0">
              <a:latin typeface="+mj-lt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dirty="0">
                <a:latin typeface="+mj-lt"/>
              </a:rPr>
              <a:t>nápověda k jednotlivým krokům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800" dirty="0">
                <a:solidFill>
                  <a:srgbClr val="00ADD0"/>
                </a:solidFill>
                <a:latin typeface="+mj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https://dotace.ostrava.cz/napoveda/?region=mmo#Jak-pozadat-o-dotaci-prostrednictvim-SEP</a:t>
            </a:r>
            <a:endParaRPr lang="cs-CZ" sz="1800" dirty="0">
              <a:solidFill>
                <a:srgbClr val="00ADD0"/>
              </a:solidFill>
              <a:latin typeface="+mj-lt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DE585AAD-44EB-90FF-E582-4EAA5A5A3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CFDFAC67-11B1-B824-837F-9D3A57588F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149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 odeslání žádosti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221FC201-39A7-B25C-DF8A-7B3C1DC76A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FD63BBBA-EA29-7EBE-0F6B-58B1672E1A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764" y="1803385"/>
            <a:ext cx="8820472" cy="2096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1325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obsah 4" descr="Obsah obrázku text, snímek obrazovky, software, Webová stránka&#10;&#10;Obsah generovaný pomocí AI může být nesprávný.">
            <a:extLst>
              <a:ext uri="{FF2B5EF4-FFF2-40B4-BE49-F238E27FC236}">
                <a16:creationId xmlns:a16="http://schemas.microsoft.com/office/drawing/2014/main" id="{0321F619-B79F-0C40-244E-2D8B651A589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4456" y="1600200"/>
            <a:ext cx="6635087" cy="4525963"/>
          </a:xfrm>
          <a:prstGeom prst="rect">
            <a:avLst/>
          </a:prstGeom>
        </p:spPr>
      </p:pic>
      <p:sp>
        <p:nvSpPr>
          <p:cNvPr id="13" name="Nadpis 10">
            <a:extLst>
              <a:ext uri="{FF2B5EF4-FFF2-40B4-BE49-F238E27FC236}">
                <a16:creationId xmlns:a16="http://schemas.microsoft.com/office/drawing/2014/main" id="{C9AB51A6-DB6B-D889-4312-0B4010898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…aneb není rejstřík jako rejstřík</a:t>
            </a:r>
            <a:br>
              <a:rPr lang="cs-CZ" altLang="cs-CZ" sz="2400" dirty="0">
                <a:solidFill>
                  <a:srgbClr val="00ADD0"/>
                </a:solidFill>
              </a:rPr>
            </a:br>
            <a:r>
              <a:rPr lang="cs-CZ" altLang="cs-CZ" sz="2400" dirty="0">
                <a:solidFill>
                  <a:srgbClr val="00ADD0"/>
                </a:solidFill>
              </a:rPr>
              <a:t>Veřejný rejstřík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33852668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40EB73B-61F1-C8E4-F05F-523DD1706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75487"/>
            <a:ext cx="8229600" cy="1333333"/>
          </a:xfrm>
        </p:spPr>
        <p:txBody>
          <a:bodyPr/>
          <a:lstStyle/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…aneb není rejstřík jako rejstřík</a:t>
            </a:r>
            <a:br>
              <a:rPr lang="cs-CZ" altLang="cs-CZ" sz="2400" dirty="0">
                <a:solidFill>
                  <a:srgbClr val="00ADD0"/>
                </a:solidFill>
              </a:rPr>
            </a:br>
            <a:r>
              <a:rPr lang="cs-CZ" altLang="cs-CZ" sz="2400" dirty="0">
                <a:solidFill>
                  <a:srgbClr val="00ADD0"/>
                </a:solidFill>
              </a:rPr>
              <a:t>Evidence skutečných majitelů (EMS)</a:t>
            </a:r>
            <a:br>
              <a:rPr lang="cs-CZ" sz="2400" dirty="0"/>
            </a:br>
            <a:r>
              <a:rPr lang="cs-CZ" sz="2400" dirty="0">
                <a:solidFill>
                  <a:srgbClr val="00ADD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https://esm.justice.cz/ias/issm/rejstrik</a:t>
            </a:r>
            <a:br>
              <a:rPr lang="cs-CZ" sz="2400" dirty="0">
                <a:solidFill>
                  <a:srgbClr val="00B0F0"/>
                </a:solidFill>
              </a:rPr>
            </a:br>
            <a:endParaRPr lang="cs-CZ" sz="2400" dirty="0">
              <a:solidFill>
                <a:srgbClr val="00B0F0"/>
              </a:solidFill>
            </a:endParaRPr>
          </a:p>
        </p:txBody>
      </p:sp>
      <p:pic>
        <p:nvPicPr>
          <p:cNvPr id="5" name="Zástupný obsah 4" descr="Obsah obrázku text, elektronika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D33CE6CE-42F6-C106-E24C-6223316E30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8651" y="2176462"/>
            <a:ext cx="4289789" cy="3263504"/>
          </a:xfrm>
          <a:prstGeom prst="rect">
            <a:avLst/>
          </a:prstGeom>
        </p:spPr>
      </p:pic>
      <p:pic>
        <p:nvPicPr>
          <p:cNvPr id="7" name="Obrázek 6" descr="Obsah obrázku text, snímek obrazovky, Písmo, Webové stránky&#10;&#10;Obsah generovaný pomocí AI může být nesprávný.">
            <a:extLst>
              <a:ext uri="{FF2B5EF4-FFF2-40B4-BE49-F238E27FC236}">
                <a16:creationId xmlns:a16="http://schemas.microsoft.com/office/drawing/2014/main" id="{805FAFB1-E9B0-D700-B545-3CB24DFAAC8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690"/>
          <a:stretch>
            <a:fillRect/>
          </a:stretch>
        </p:blipFill>
        <p:spPr>
          <a:xfrm>
            <a:off x="5478172" y="2445735"/>
            <a:ext cx="2787902" cy="2933795"/>
          </a:xfrm>
          <a:prstGeom prst="rect">
            <a:avLst/>
          </a:prstGeom>
        </p:spPr>
      </p:pic>
      <p:sp>
        <p:nvSpPr>
          <p:cNvPr id="8" name="Šipka: doprava 7">
            <a:extLst>
              <a:ext uri="{FF2B5EF4-FFF2-40B4-BE49-F238E27FC236}">
                <a16:creationId xmlns:a16="http://schemas.microsoft.com/office/drawing/2014/main" id="{E0CDABAB-D7FE-7305-68F9-C516046FEB2D}"/>
              </a:ext>
            </a:extLst>
          </p:cNvPr>
          <p:cNvSpPr/>
          <p:nvPr/>
        </p:nvSpPr>
        <p:spPr>
          <a:xfrm>
            <a:off x="4326255" y="4926901"/>
            <a:ext cx="1028473" cy="312611"/>
          </a:xfrm>
          <a:prstGeom prst="righ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739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36D3E-E9DA-8C65-6534-708105517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0A8718C-ADE2-6F12-EC58-3BD6D80541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3034"/>
            <a:ext cx="8204200" cy="4982321"/>
          </a:xfrm>
        </p:spPr>
        <p:txBody>
          <a:bodyPr/>
          <a:lstStyle/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cs-CZ" sz="1800" b="1" dirty="0">
                <a:solidFill>
                  <a:srgbClr val="00ADD0"/>
                </a:solidFill>
                <a:latin typeface="+mj-lt"/>
              </a:rPr>
              <a:t>Potřebujete:</a:t>
            </a:r>
          </a:p>
          <a:p>
            <a:pPr marL="34200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</a:pPr>
            <a:r>
              <a:rPr lang="cs-CZ" sz="1800" b="1" dirty="0"/>
              <a:t>kvalifikovaný</a:t>
            </a:r>
            <a:r>
              <a:rPr lang="cs-CZ" sz="1800" dirty="0"/>
              <a:t> elektronický podpis (kvalifikovaný certifikát + kvalifikovaný prostředek pro vytváření elektronických podpisů, např. certifikovaný USB token nebo čipová karta) nebo </a:t>
            </a:r>
            <a:r>
              <a:rPr lang="cs-CZ" sz="1800" b="1" dirty="0"/>
              <a:t>zaručený</a:t>
            </a:r>
            <a:r>
              <a:rPr lang="cs-CZ" sz="1800" dirty="0"/>
              <a:t> elektronický podpis založený na </a:t>
            </a:r>
            <a:r>
              <a:rPr lang="cs-CZ" sz="1800" b="1" dirty="0"/>
              <a:t>kvalifikovaném</a:t>
            </a:r>
            <a:r>
              <a:rPr lang="cs-CZ" sz="1800" dirty="0"/>
              <a:t> certifikátu pro elektronický podpis (kvalifikovaný certifikát);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800" b="1" dirty="0">
                <a:solidFill>
                  <a:srgbClr val="00ADD0"/>
                </a:solidFill>
              </a:rPr>
              <a:t>     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cs-CZ" sz="1800" b="1" dirty="0">
                <a:solidFill>
                  <a:srgbClr val="00ADD0"/>
                </a:solidFill>
              </a:rPr>
              <a:t>      Kdo ho vydává? </a:t>
            </a:r>
            <a:r>
              <a:rPr lang="cs-CZ" sz="1800" dirty="0"/>
              <a:t>seznam certifikačních autorit, </a:t>
            </a:r>
            <a:r>
              <a:rPr lang="cs-CZ" sz="1800" dirty="0">
                <a:solidFill>
                  <a:srgbClr val="00ADD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https://www.dia.gov.cz/cs</a:t>
            </a:r>
            <a:endParaRPr lang="cs-CZ" sz="1800" dirty="0">
              <a:solidFill>
                <a:srgbClr val="00ADD0"/>
              </a:solidFill>
            </a:endParaRPr>
          </a:p>
          <a:p>
            <a:pPr marL="0" indent="0">
              <a:buNone/>
            </a:pPr>
            <a:r>
              <a:rPr lang="cs-CZ" sz="1800" dirty="0"/>
              <a:t>	První certifikační autorita, a. s.</a:t>
            </a:r>
          </a:p>
          <a:p>
            <a:pPr marL="0" indent="0">
              <a:buNone/>
            </a:pPr>
            <a:r>
              <a:rPr lang="cs-CZ" sz="1800" dirty="0"/>
              <a:t>	Česká pošta, s. p.</a:t>
            </a:r>
          </a:p>
          <a:p>
            <a:pPr marL="0" indent="0">
              <a:buNone/>
            </a:pPr>
            <a:r>
              <a:rPr lang="cs-CZ" sz="1800" dirty="0"/>
              <a:t>     	</a:t>
            </a:r>
            <a:r>
              <a:rPr lang="cs-CZ" sz="1800" dirty="0" err="1"/>
              <a:t>eIdentity</a:t>
            </a:r>
            <a:r>
              <a:rPr lang="cs-CZ" sz="1800" dirty="0"/>
              <a:t>, a. s.</a:t>
            </a:r>
          </a:p>
          <a:p>
            <a:pPr marL="0" indent="0">
              <a:buNone/>
            </a:pPr>
            <a:r>
              <a:rPr lang="cs-CZ" sz="1800" dirty="0"/>
              <a:t>	Komerční banka, a. s.</a:t>
            </a:r>
          </a:p>
          <a:p>
            <a:pPr marL="0" indent="0">
              <a:buNone/>
            </a:pPr>
            <a:r>
              <a:rPr lang="cs-CZ" sz="1800" dirty="0"/>
              <a:t>	</a:t>
            </a:r>
          </a:p>
          <a:p>
            <a:pPr marL="0" indent="0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lang="cs-CZ" sz="1800" dirty="0">
              <a:latin typeface="+mj-lt"/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1691A311-0771-9695-39EB-BDDDF90C0D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01D9EBB2-B8BE-9BB0-7838-D910DA7791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322613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 elektronický podpis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E6BD7391-9735-7069-7D8F-0981859152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39463416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5945FA-F348-D86A-A488-7242E7B70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BA8E81E-14E3-70F6-AAD8-31242AE6E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56" y="1295810"/>
            <a:ext cx="8204200" cy="4982321"/>
          </a:xfrm>
        </p:spPr>
        <p:txBody>
          <a:bodyPr/>
          <a:lstStyle/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157E58C7-AB2B-0930-B4E5-AC8E37326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E1AD48CA-C79F-21B4-9174-CC02B610C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20" y="465683"/>
            <a:ext cx="8229600" cy="8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 kvalifikovaný elektronický podpis versus komerční podpis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9C8C8E73-DDF5-E437-D98A-24EF32EF18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2" name="Zástupný obsah 4" descr="Obsah obrázku text, elektronika, snímek obrazovky, software&#10;&#10;Obsah generovaný pomocí AI může být nesprávný.">
            <a:extLst>
              <a:ext uri="{FF2B5EF4-FFF2-40B4-BE49-F238E27FC236}">
                <a16:creationId xmlns:a16="http://schemas.microsoft.com/office/drawing/2014/main" id="{35EEE90C-5227-AF16-293B-A80755A544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13" t="1860" r="1485" b="1605"/>
          <a:stretch>
            <a:fillRect/>
          </a:stretch>
        </p:blipFill>
        <p:spPr bwMode="auto">
          <a:xfrm>
            <a:off x="287524" y="1550867"/>
            <a:ext cx="3852428" cy="41036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Obrázek 4" descr="Obsah obrázku text, snímek obrazovky, Písmo, řada/pruh&#10;&#10;Obsah generovaný pomocí AI může být nesprávný.">
            <a:extLst>
              <a:ext uri="{FF2B5EF4-FFF2-40B4-BE49-F238E27FC236}">
                <a16:creationId xmlns:a16="http://schemas.microsoft.com/office/drawing/2014/main" id="{6E71444E-10F4-0AB0-7FE4-E5B28CCE25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8231" y="1571463"/>
            <a:ext cx="3378480" cy="428149"/>
          </a:xfrm>
          <a:prstGeom prst="rect">
            <a:avLst/>
          </a:prstGeom>
        </p:spPr>
      </p:pic>
      <p:pic>
        <p:nvPicPr>
          <p:cNvPr id="6" name="Obrázek 5" descr="Obsah obrázku text, snímek obrazovky, Písmo&#10;&#10;Obsah generovaný pomocí AI může být nesprávný.">
            <a:extLst>
              <a:ext uri="{FF2B5EF4-FFF2-40B4-BE49-F238E27FC236}">
                <a16:creationId xmlns:a16="http://schemas.microsoft.com/office/drawing/2014/main" id="{C806E056-0C12-8179-A4E5-6D6F56B86C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8602" y="2432551"/>
            <a:ext cx="4594732" cy="3243863"/>
          </a:xfrm>
          <a:prstGeom prst="rect">
            <a:avLst/>
          </a:prstGeom>
        </p:spPr>
      </p:pic>
      <p:sp>
        <p:nvSpPr>
          <p:cNvPr id="9" name="Obdélník 8">
            <a:extLst>
              <a:ext uri="{FF2B5EF4-FFF2-40B4-BE49-F238E27FC236}">
                <a16:creationId xmlns:a16="http://schemas.microsoft.com/office/drawing/2014/main" id="{D3A40041-F43D-3000-9743-5BA60AA18204}"/>
              </a:ext>
            </a:extLst>
          </p:cNvPr>
          <p:cNvSpPr/>
          <p:nvPr/>
        </p:nvSpPr>
        <p:spPr>
          <a:xfrm>
            <a:off x="5453014" y="3300566"/>
            <a:ext cx="1567258" cy="488474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Obdélník 11">
            <a:extLst>
              <a:ext uri="{FF2B5EF4-FFF2-40B4-BE49-F238E27FC236}">
                <a16:creationId xmlns:a16="http://schemas.microsoft.com/office/drawing/2014/main" id="{CCE47CBE-F857-BDA9-EBC3-7DDDA4EB8441}"/>
              </a:ext>
            </a:extLst>
          </p:cNvPr>
          <p:cNvSpPr/>
          <p:nvPr/>
        </p:nvSpPr>
        <p:spPr>
          <a:xfrm>
            <a:off x="647564" y="2468609"/>
            <a:ext cx="2592288" cy="288810"/>
          </a:xfrm>
          <a:prstGeom prst="rect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3" name="Grafický objekt 12" descr="Zaškrtnutí se souvislou výplní">
            <a:extLst>
              <a:ext uri="{FF2B5EF4-FFF2-40B4-BE49-F238E27FC236}">
                <a16:creationId xmlns:a16="http://schemas.microsoft.com/office/drawing/2014/main" id="{C8F4A169-7031-D3BE-1132-C64688A0AC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67822" y="3308410"/>
            <a:ext cx="747209" cy="74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300291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E3D6C3-089A-0D81-9A39-799DC79EA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9F806D2-8585-33D0-9B93-F309875BFA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56" y="1295810"/>
            <a:ext cx="8204200" cy="4982321"/>
          </a:xfrm>
        </p:spPr>
        <p:txBody>
          <a:bodyPr/>
          <a:lstStyle/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949CAC6D-394A-1812-F9D1-1B937A844C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43EB27B3-BA5C-8269-5027-80F25BE00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20" y="465683"/>
            <a:ext cx="8229600" cy="8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 kvalifikovaný elektronický podpis versus komerční podpis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E03665E5-5E4E-B64E-4312-CCBCCFAF78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5" name="Obrázek 4" descr="Obsah obrázku text, snímek obrazovky, Písmo, číslo&#10;&#10;Obsah generovaný pomocí AI může být nesprávný.">
            <a:extLst>
              <a:ext uri="{FF2B5EF4-FFF2-40B4-BE49-F238E27FC236}">
                <a16:creationId xmlns:a16="http://schemas.microsoft.com/office/drawing/2014/main" id="{B44CFD08-62E1-464A-B63A-4E89C28AA0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551" y="1697224"/>
            <a:ext cx="3583433" cy="3402972"/>
          </a:xfrm>
          <a:prstGeom prst="rect">
            <a:avLst/>
          </a:prstGeom>
        </p:spPr>
      </p:pic>
      <p:pic>
        <p:nvPicPr>
          <p:cNvPr id="16" name="Obrázek 15">
            <a:extLst>
              <a:ext uri="{FF2B5EF4-FFF2-40B4-BE49-F238E27FC236}">
                <a16:creationId xmlns:a16="http://schemas.microsoft.com/office/drawing/2014/main" id="{97ED0592-194B-3C7D-129B-6701154B36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2035" y="1668555"/>
            <a:ext cx="4778437" cy="2828055"/>
          </a:xfrm>
          <a:prstGeom prst="rect">
            <a:avLst/>
          </a:prstGeom>
        </p:spPr>
      </p:pic>
      <p:sp>
        <p:nvSpPr>
          <p:cNvPr id="12" name="Obdélník 11">
            <a:extLst>
              <a:ext uri="{FF2B5EF4-FFF2-40B4-BE49-F238E27FC236}">
                <a16:creationId xmlns:a16="http://schemas.microsoft.com/office/drawing/2014/main" id="{FA796A45-11DB-AF1D-74CD-A85B289D327B}"/>
              </a:ext>
            </a:extLst>
          </p:cNvPr>
          <p:cNvSpPr/>
          <p:nvPr/>
        </p:nvSpPr>
        <p:spPr>
          <a:xfrm>
            <a:off x="4299343" y="2527007"/>
            <a:ext cx="3429000" cy="5394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4" name="Grafický objekt 13" descr="Přičíst se souvislou výplní">
            <a:extLst>
              <a:ext uri="{FF2B5EF4-FFF2-40B4-BE49-F238E27FC236}">
                <a16:creationId xmlns:a16="http://schemas.microsoft.com/office/drawing/2014/main" id="{EB3355AC-DA57-446B-2447-EDCD560BFE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750821">
            <a:off x="8198106" y="2537873"/>
            <a:ext cx="912876" cy="91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7949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4F2E2-567A-D820-1FFE-E36AD6B7F3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31A9B24-7E84-1241-B26C-D164A7ED8A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456" y="1295810"/>
            <a:ext cx="8204200" cy="4982321"/>
          </a:xfrm>
        </p:spPr>
        <p:txBody>
          <a:bodyPr/>
          <a:lstStyle/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cs-CZ" sz="1800" b="1" u="sng" dirty="0"/>
              <a:t>Pro žadatele, který je akreditovanou sportovní akademií, sportovním střediskem nebo centrem mládeže, platí, že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sz="1800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akreditace musí být vydaná příslušným </a:t>
            </a:r>
            <a:r>
              <a:rPr lang="cs-CZ" sz="1800" b="1" dirty="0">
                <a:solidFill>
                  <a:srgbClr val="FF0000"/>
                </a:solidFill>
              </a:rPr>
              <a:t>národním sportovním svazem  </a:t>
            </a:r>
            <a:r>
              <a:rPr lang="cs-CZ" sz="1800" dirty="0"/>
              <a:t>sportovní odvětví </a:t>
            </a:r>
            <a:r>
              <a:rPr lang="cs-CZ" sz="2000" dirty="0"/>
              <a:t>(</a:t>
            </a:r>
            <a:r>
              <a:rPr lang="cs-CZ" sz="1800" dirty="0"/>
              <a:t>například Český atletický svaz, ve fotbale Fotbalová asociace ČR a v cyklistice Český svaz cyklistiky aj.), přičemž platí, že národním sportovním svazem není Česká obec sokolská;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endParaRPr lang="cs-CZ" sz="1800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Maximální hodnota navýšení za držitelství akreditace je uvedena v programu pro jednotlivé druhy sportovních odvětví a platí, že tato částka je maximální možná, nikoli statická a odvíjí se od </a:t>
            </a:r>
            <a:r>
              <a:rPr lang="cs-CZ" sz="1800" u="sng" dirty="0"/>
              <a:t>stupně akreditace dle daného sportovního svazu .</a:t>
            </a:r>
            <a:endParaRPr lang="cs-CZ" sz="1800" dirty="0">
              <a:solidFill>
                <a:srgbClr val="FFC00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06896B8C-6581-B931-DC19-E1200360B6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851D4298-4087-7A78-3ED5-85D9BE439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0020" y="465683"/>
            <a:ext cx="8229600" cy="83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…tělovýchova - akreditace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1E9F1E1D-D112-0E81-E32A-3FDCD73432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222138629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04916-D249-71A6-30A7-1793297C23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477D517-A92A-DF06-31A0-44943C568B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32" y="755810"/>
            <a:ext cx="8334124" cy="5522321"/>
          </a:xfrm>
        </p:spPr>
        <p:txBody>
          <a:bodyPr/>
          <a:lstStyle/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cs-CZ" sz="1800" dirty="0"/>
              <a:t>Při veřejnosprávních kontrolách </a:t>
            </a:r>
            <a:r>
              <a:rPr lang="cs-CZ" sz="1800" b="1" dirty="0">
                <a:solidFill>
                  <a:srgbClr val="FF0000"/>
                </a:solidFill>
              </a:rPr>
              <a:t>se objevují chyby v členských základnách</a:t>
            </a:r>
            <a:r>
              <a:rPr lang="cs-CZ" sz="1800" dirty="0"/>
              <a:t>, které mohou mít vliv na všechny žadatele, vyšší počet uvedených členů znamená menší kapitační platba pro všechny! 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buNone/>
            </a:pPr>
            <a:r>
              <a:rPr lang="cs-CZ" sz="1800" b="1" dirty="0">
                <a:solidFill>
                  <a:srgbClr val="FF0000"/>
                </a:solidFill>
              </a:rPr>
              <a:t>Aktuálnost a pravdivost údajů</a:t>
            </a:r>
            <a:r>
              <a:rPr lang="cs-CZ" sz="1800" dirty="0"/>
              <a:t> soupisu členské základny (SČZ) –        zodpovědnost žadatele, je třeba dbát na podmínky pro zařazení členů do SČZ u žadatele o dotaci, kterými jsou: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výkon pravidelné sportovní činnosti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člen k 31.08.2026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narozen 2005-2021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úhrada členského příspěvku v roce 2026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trvalý pobyt nebo studium </a:t>
            </a:r>
            <a:r>
              <a:rPr lang="cs-CZ" sz="1800" b="1" dirty="0">
                <a:solidFill>
                  <a:srgbClr val="00ADD0"/>
                </a:solidFill>
              </a:rPr>
              <a:t>na území SMO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rozhodné období od 01.09.2025 do 31.08.2026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trénink alespoň dvakrát týdně, minimálně 30 týdnů, účast ve více než jedné oficiální soutěži u soutěžních členů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r>
              <a:rPr lang="cs-CZ" sz="1800" dirty="0"/>
              <a:t>trénink alespoň jedenkrát týdně, minimálně 30 týdnů, u nesoutěžních členů.</a:t>
            </a:r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endParaRPr lang="cs-CZ" sz="1800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</a:pPr>
            <a:endParaRPr lang="cs-CZ" sz="1800" b="1" dirty="0">
              <a:solidFill>
                <a:srgbClr val="00ADD0"/>
              </a:solidFill>
            </a:endParaRP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>
              <a:latin typeface="+mj-lt"/>
            </a:endParaRP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7105C32B-D861-B775-CC42-7027C2C709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EA9ACD95-3E78-B6DE-F544-C221E0F357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532" y="215810"/>
            <a:ext cx="8229600" cy="54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se </a:t>
            </a:r>
            <a:r>
              <a:rPr lang="cs-CZ" altLang="cs-CZ" sz="2400" b="1" dirty="0">
                <a:solidFill>
                  <a:srgbClr val="00ADD0"/>
                </a:solidFill>
              </a:rPr>
              <a:t>nedařilo</a:t>
            </a:r>
            <a:r>
              <a:rPr lang="cs-CZ" altLang="cs-CZ" sz="2400" dirty="0">
                <a:solidFill>
                  <a:srgbClr val="00ADD0"/>
                </a:solidFill>
              </a:rPr>
              <a:t>…tělovýchova – členská základna</a:t>
            </a:r>
          </a:p>
        </p:txBody>
      </p:sp>
      <p:sp>
        <p:nvSpPr>
          <p:cNvPr id="4" name="Text Box 9">
            <a:extLst>
              <a:ext uri="{FF2B5EF4-FFF2-40B4-BE49-F238E27FC236}">
                <a16:creationId xmlns:a16="http://schemas.microsoft.com/office/drawing/2014/main" id="{1F72F5A7-F7C8-1F7C-BAE1-D64E8F9D2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  <p:extLst>
      <p:ext uri="{BB962C8B-B14F-4D97-AF65-F5344CB8AC3E}">
        <p14:creationId xmlns:p14="http://schemas.microsoft.com/office/powerpoint/2010/main" val="33819198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328D2B-8114-1279-EA56-C866D0D26F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3034"/>
            <a:ext cx="8204200" cy="4982321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2000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/>
              <a:t>před odesláním žádosti zkontrolujte návaznost cíle projektu na jeho popis a rozpočet,</a:t>
            </a:r>
          </a:p>
          <a:p>
            <a:pPr marL="627750" indent="-28575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1800" b="1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/>
              <a:t>před odesláním žádosti zkontrolujte, zda máte všechny povinné přílohy,</a:t>
            </a:r>
          </a:p>
          <a:p>
            <a:pPr marL="627750" lvl="1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cs-CZ" sz="1800" b="1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/>
              <a:t>před podpisem smlouvy si ji důkladně pročtěte!!! A to zejména základní údaje v hlavičce smlouvy,  podmínky smlouvy, účel a termíny a povolené použití prostředků.</a:t>
            </a:r>
          </a:p>
          <a:p>
            <a:pPr marL="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b="1" dirty="0"/>
          </a:p>
          <a:p>
            <a:pPr marL="34200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b="1" dirty="0"/>
              <a:t>Nepodceňte podmínky vyúčtování ve vztahu k rozpočtu.</a:t>
            </a:r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endParaRPr lang="cs-CZ" sz="1800" dirty="0"/>
          </a:p>
          <a:p>
            <a:pPr marL="342000" indent="0" algn="just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None/>
              <a:defRPr/>
            </a:pPr>
            <a:r>
              <a:rPr lang="cs-CZ" sz="2000" b="1" dirty="0">
                <a:solidFill>
                  <a:srgbClr val="00ADD0"/>
                </a:solidFill>
              </a:rPr>
              <a:t>Pokud je něco nejasné, rádi vysvětlíme!!!</a:t>
            </a:r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63B89EB1-8EA6-0360-039E-DE820EC2F8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C01E4F9E-55FA-0C99-7555-84EA587DE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27149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</a:t>
            </a:r>
            <a:r>
              <a:rPr lang="cs-CZ" altLang="cs-CZ" sz="2400" b="1" dirty="0">
                <a:solidFill>
                  <a:srgbClr val="00ADD0"/>
                </a:solidFill>
              </a:rPr>
              <a:t>doporučujeme</a:t>
            </a:r>
            <a:r>
              <a:rPr lang="cs-CZ" altLang="cs-CZ" sz="2400" dirty="0">
                <a:solidFill>
                  <a:srgbClr val="00ADD0"/>
                </a:solidFill>
              </a:rPr>
              <a:t>…</a:t>
            </a:r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657F3B0D-F6E1-F60E-EBB5-7462960781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5" name="Grafický objekt 4" descr="Třída se souvislou výplní">
            <a:extLst>
              <a:ext uri="{FF2B5EF4-FFF2-40B4-BE49-F238E27FC236}">
                <a16:creationId xmlns:a16="http://schemas.microsoft.com/office/drawing/2014/main" id="{002E8292-A346-99FB-5B15-97672A935E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3206" y="48309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8361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C5C0DF-49BA-2F6E-AFA3-32B4745B85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09A33C7-B514-2822-F297-7601E9F1A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303034"/>
            <a:ext cx="8204200" cy="4982321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2000" dirty="0"/>
          </a:p>
          <a:p>
            <a:pPr algn="just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cs-CZ" sz="1800" dirty="0"/>
              <a:t>Účast na konzultačním dni pro podávání žádosti o dotaci, kde Vám pomůžeme s podáním žádosti.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800" dirty="0"/>
              <a:t>      Kdy: pondělí 21. září 2026 od 8 do 17 hodin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/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cs-CZ" sz="1800" dirty="0"/>
              <a:t>      Kde: budova Nové radnice, místnost 4B </a:t>
            </a:r>
          </a:p>
          <a:p>
            <a:pPr marL="0" indent="0" algn="just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cs-CZ" sz="1800" dirty="0"/>
          </a:p>
        </p:txBody>
      </p:sp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F97F2FD1-65CE-AF24-DD60-8A01E71FAB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10" name="Nadpis 1">
            <a:extLst>
              <a:ext uri="{FF2B5EF4-FFF2-40B4-BE49-F238E27FC236}">
                <a16:creationId xmlns:a16="http://schemas.microsoft.com/office/drawing/2014/main" id="{D7854ADC-58DA-CC2F-A53E-24826C3351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556" y="269611"/>
            <a:ext cx="8229600" cy="748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r>
              <a:rPr lang="cs-CZ" altLang="cs-CZ" sz="2400" dirty="0">
                <a:solidFill>
                  <a:srgbClr val="00ADD0"/>
                </a:solidFill>
              </a:rPr>
              <a:t>Co </a:t>
            </a:r>
            <a:r>
              <a:rPr lang="cs-CZ" altLang="cs-CZ" sz="2400" b="1" dirty="0">
                <a:solidFill>
                  <a:srgbClr val="00ADD0"/>
                </a:solidFill>
              </a:rPr>
              <a:t>doporučujeme</a:t>
            </a:r>
            <a:r>
              <a:rPr lang="cs-CZ" altLang="cs-CZ" sz="2400" dirty="0">
                <a:solidFill>
                  <a:srgbClr val="00ADD0"/>
                </a:solidFill>
              </a:rPr>
              <a:t>…</a:t>
            </a:r>
          </a:p>
        </p:txBody>
      </p:sp>
      <p:sp>
        <p:nvSpPr>
          <p:cNvPr id="2" name="Text Box 9">
            <a:extLst>
              <a:ext uri="{FF2B5EF4-FFF2-40B4-BE49-F238E27FC236}">
                <a16:creationId xmlns:a16="http://schemas.microsoft.com/office/drawing/2014/main" id="{F923ED14-F6B3-395A-1054-6B7543F16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  <p:pic>
        <p:nvPicPr>
          <p:cNvPr id="9" name="Grafický objekt 8" descr="Zasedací místnost se souvislou výplní">
            <a:extLst>
              <a:ext uri="{FF2B5EF4-FFF2-40B4-BE49-F238E27FC236}">
                <a16:creationId xmlns:a16="http://schemas.microsoft.com/office/drawing/2014/main" id="{97CF971F-7FD9-A2EE-BD98-9137145EFD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9852" y="3126816"/>
            <a:ext cx="2516565" cy="242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141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406CB324-E849-AC39-F914-15F842468066}"/>
              </a:ext>
            </a:extLst>
          </p:cNvPr>
          <p:cNvSpPr>
            <a:spLocks noGrp="1" noChangeAspect="1" noChangeArrowheads="1"/>
          </p:cNvSpPr>
          <p:nvPr>
            <p:ph type="ctrTitle"/>
          </p:nvPr>
        </p:nvSpPr>
        <p:spPr>
          <a:xfrm>
            <a:off x="468313" y="1341438"/>
            <a:ext cx="8316912" cy="4319587"/>
          </a:xfrm>
        </p:spPr>
        <p:txBody>
          <a:bodyPr lIns="0" tIns="0" rIns="0" bIns="0" anchor="t"/>
          <a:lstStyle/>
          <a:p>
            <a:pPr eaLnBrk="1" hangingPunct="1"/>
            <a:r>
              <a:rPr lang="cs-CZ" altLang="cs-CZ" sz="3600" b="1" dirty="0">
                <a:solidFill>
                  <a:srgbClr val="00ADD0"/>
                </a:solidFill>
              </a:rPr>
              <a:t>Děkujeme za pozornost </a:t>
            </a:r>
            <a:br>
              <a:rPr lang="cs-CZ" altLang="cs-CZ" sz="2000" b="1" dirty="0">
                <a:solidFill>
                  <a:srgbClr val="00ADD0"/>
                </a:solidFill>
              </a:rPr>
            </a:br>
            <a:br>
              <a:rPr lang="cs-CZ" altLang="cs-CZ" sz="2000" b="1" dirty="0">
                <a:solidFill>
                  <a:srgbClr val="00ADD0"/>
                </a:solidFill>
              </a:rPr>
            </a:br>
            <a:br>
              <a:rPr lang="cs-CZ" altLang="cs-CZ" sz="1800" b="1" dirty="0">
                <a:solidFill>
                  <a:srgbClr val="00ADD0"/>
                </a:solidFill>
              </a:rPr>
            </a:br>
            <a:r>
              <a:rPr lang="cs-CZ" altLang="cs-CZ" sz="1800" b="1" dirty="0">
                <a:solidFill>
                  <a:srgbClr val="00ADD0"/>
                </a:solidFill>
              </a:rPr>
              <a:t>tým odboru sportu MMO</a:t>
            </a:r>
            <a:br>
              <a:rPr lang="cs-CZ" altLang="cs-CZ" sz="1600" b="1" dirty="0">
                <a:solidFill>
                  <a:srgbClr val="00ADD0"/>
                </a:solidFill>
              </a:rPr>
            </a:br>
            <a:br>
              <a:rPr lang="cs-CZ" altLang="cs-CZ" sz="1800" b="1" dirty="0">
                <a:solidFill>
                  <a:srgbClr val="00ADD0"/>
                </a:solidFill>
              </a:rPr>
            </a:br>
            <a:r>
              <a:rPr lang="cs-CZ" altLang="cs-CZ" sz="1800" b="1" dirty="0">
                <a:solidFill>
                  <a:srgbClr val="003C6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</a:t>
            </a:r>
            <a:r>
              <a:rPr lang="cs-CZ" altLang="cs-CZ" sz="1800" b="1" dirty="0">
                <a:solidFill>
                  <a:srgbClr val="00ADD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fajnovy</a:t>
            </a:r>
            <a:r>
              <a:rPr lang="cs-CZ" altLang="cs-CZ" sz="1800" b="1" dirty="0">
                <a:solidFill>
                  <a:srgbClr val="003C69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sport.cz</a:t>
            </a:r>
            <a:br>
              <a:rPr lang="cs-CZ" altLang="cs-CZ" sz="2000" b="1" dirty="0">
                <a:solidFill>
                  <a:srgbClr val="00ADD0"/>
                </a:solidFill>
              </a:rPr>
            </a:br>
            <a:endParaRPr lang="cs-CZ" altLang="cs-CZ" sz="2000" b="1" dirty="0">
              <a:solidFill>
                <a:srgbClr val="00ADD0"/>
              </a:solidFill>
            </a:endParaRPr>
          </a:p>
        </p:txBody>
      </p:sp>
      <p:pic>
        <p:nvPicPr>
          <p:cNvPr id="6" name="Obrázek 5">
            <a:extLst>
              <a:ext uri="{FF2B5EF4-FFF2-40B4-BE49-F238E27FC236}">
                <a16:creationId xmlns:a16="http://schemas.microsoft.com/office/drawing/2014/main" id="{5B173152-C3D5-8FC9-845C-B19427F19A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599" t="22700" r="6688" b="52100"/>
          <a:stretch/>
        </p:blipFill>
        <p:spPr>
          <a:xfrm>
            <a:off x="2555776" y="4041069"/>
            <a:ext cx="4032448" cy="1871576"/>
          </a:xfrm>
          <a:prstGeom prst="rect">
            <a:avLst/>
          </a:prstGeom>
        </p:spPr>
      </p:pic>
      <p:pic>
        <p:nvPicPr>
          <p:cNvPr id="8" name="Obrázek 7" descr="Obsah obrázku text, jídelní nádobí, nádobí, klipart&#10;&#10;Popis byl vytvořen automaticky">
            <a:extLst>
              <a:ext uri="{FF2B5EF4-FFF2-40B4-BE49-F238E27FC236}">
                <a16:creationId xmlns:a16="http://schemas.microsoft.com/office/drawing/2014/main" id="{6E1DD926-B89A-31AE-536A-D375C840F1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201" y="6278131"/>
            <a:ext cx="1590810" cy="540000"/>
          </a:xfrm>
          <a:prstGeom prst="rect">
            <a:avLst/>
          </a:prstGeom>
        </p:spPr>
      </p:pic>
      <p:sp>
        <p:nvSpPr>
          <p:cNvPr id="2" name="Text Box 9">
            <a:extLst>
              <a:ext uri="{FF2B5EF4-FFF2-40B4-BE49-F238E27FC236}">
                <a16:creationId xmlns:a16="http://schemas.microsoft.com/office/drawing/2014/main" id="{6D826C95-660D-4D75-A9C5-795DEDE3EA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935" y="6512711"/>
            <a:ext cx="305157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cs-CZ" altLang="cs-CZ" sz="1200" b="1" dirty="0">
                <a:solidFill>
                  <a:srgbClr val="003C69"/>
                </a:solidFill>
              </a:rPr>
              <a:t>www.</a:t>
            </a:r>
            <a:r>
              <a:rPr lang="cs-CZ" altLang="cs-CZ" sz="1200" b="1" dirty="0">
                <a:solidFill>
                  <a:srgbClr val="00ADD0"/>
                </a:solidFill>
              </a:rPr>
              <a:t>fajnovy</a:t>
            </a:r>
            <a:r>
              <a:rPr lang="cs-CZ" altLang="cs-CZ" sz="1200" b="1" dirty="0">
                <a:solidFill>
                  <a:srgbClr val="003C69"/>
                </a:solidFill>
              </a:rPr>
              <a:t>sport.cz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ýchozí návrh">
  <a:themeElements>
    <a:clrScheme name="Výchozí návrh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Výchozí návrh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Výchozí návrh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ýchozí návrh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ýchozí návrh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10797</TotalTime>
  <Words>2821</Words>
  <Application>Microsoft Office PowerPoint</Application>
  <PresentationFormat>Předvádění na obrazovce (4:3)</PresentationFormat>
  <Paragraphs>367</Paragraphs>
  <Slides>38</Slides>
  <Notes>30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38</vt:i4>
      </vt:variant>
    </vt:vector>
  </HeadingPairs>
  <TitlesOfParts>
    <vt:vector size="44" baseType="lpstr">
      <vt:lpstr>Arial</vt:lpstr>
      <vt:lpstr>Arial (Základní text)</vt:lpstr>
      <vt:lpstr>Calibri</vt:lpstr>
      <vt:lpstr>DejaVuSansCondensed</vt:lpstr>
      <vt:lpstr>Times New Roman</vt:lpstr>
      <vt:lpstr>Výchozí návrh</vt:lpstr>
      <vt:lpstr> Dotační programy na podporu sportu pro rok 2027  seminář pro žadatele  Odbor sportu   07.09.2026</vt:lpstr>
      <vt:lpstr>Prezentace aplikace PowerPoint</vt:lpstr>
      <vt:lpstr>Prezentace aplikace PowerPoint</vt:lpstr>
      <vt:lpstr>Prezentace aplikace PowerPoint</vt:lpstr>
      <vt:lpstr>Dotační portál!!!  https://dotace.ostrava.cz/</vt:lpstr>
      <vt:lpstr>Prezentace aplikace PowerPoint</vt:lpstr>
      <vt:lpstr>Prezentace aplikace PowerPoint</vt:lpstr>
      <vt:lpstr>JAK NA TO !!!</vt:lpstr>
      <vt:lpstr>Prezentace aplikace PowerPoint</vt:lpstr>
      <vt:lpstr>Prezentace aplikace PowerPoint</vt:lpstr>
      <vt:lpstr>TĚLOVÝCHOVA A SPORT </vt:lpstr>
      <vt:lpstr>TĚLOVÝCHOVA A SPORT </vt:lpstr>
      <vt:lpstr>TĚLOVÝCHOVA A SPORT</vt:lpstr>
      <vt:lpstr>Prezentace aplikace PowerPoint</vt:lpstr>
      <vt:lpstr>TĚLOVÝCHOVA A SPORT </vt:lpstr>
      <vt:lpstr>VÝZNAMNÉ SPORTOVNÍ KLUBY </vt:lpstr>
      <vt:lpstr>Prezentace aplikace PowerPoint</vt:lpstr>
      <vt:lpstr>SPORTOVNÍ INFRASTRUKTURA</vt:lpstr>
      <vt:lpstr>PODMÍNKA VZTAHU K NEMOVITOSTI, KTERÁ JE PŘEDMĚTEM DOTACE</vt:lpstr>
      <vt:lpstr>Prezentace aplikace PowerPoint</vt:lpstr>
      <vt:lpstr>SPORTOVNÍ INFRASTRUKTURA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Co se nedařilo…aneb není rejstřík jako rejstřík Veřejný rejstřík</vt:lpstr>
      <vt:lpstr>Co se nedařilo…aneb není rejstřík jako rejstřík Evidence skutečných majitelů (EMS) https://esm.justice.cz/ias/issm/rejstrik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Děkujeme za pozornost    tým odboru sportu MMO  www.fajnovysport.cz </vt:lpstr>
    </vt:vector>
  </TitlesOfParts>
  <Company>MMO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DP 2023 sport</dc:title>
  <dc:creator>odd sportu</dc:creator>
  <cp:lastModifiedBy>Hrbáčová Simona</cp:lastModifiedBy>
  <cp:revision>637</cp:revision>
  <cp:lastPrinted>2025-08-29T11:53:44Z</cp:lastPrinted>
  <dcterms:created xsi:type="dcterms:W3CDTF">2009-09-08T12:01:24Z</dcterms:created>
  <dcterms:modified xsi:type="dcterms:W3CDTF">2026-09-09T09:03:04Z</dcterms:modified>
</cp:coreProperties>
</file>