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80" r:id="rId3"/>
    <p:sldId id="295" r:id="rId4"/>
    <p:sldId id="282" r:id="rId5"/>
    <p:sldId id="297" r:id="rId6"/>
    <p:sldId id="340" r:id="rId7"/>
    <p:sldId id="343" r:id="rId8"/>
    <p:sldId id="315" r:id="rId9"/>
    <p:sldId id="284" r:id="rId10"/>
    <p:sldId id="256" r:id="rId11"/>
    <p:sldId id="316" r:id="rId12"/>
    <p:sldId id="330" r:id="rId13"/>
    <p:sldId id="326" r:id="rId14"/>
    <p:sldId id="331" r:id="rId15"/>
    <p:sldId id="332" r:id="rId16"/>
    <p:sldId id="333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7" r:id="rId25"/>
    <p:sldId id="334" r:id="rId26"/>
    <p:sldId id="335" r:id="rId27"/>
    <p:sldId id="336" r:id="rId28"/>
    <p:sldId id="337" r:id="rId29"/>
    <p:sldId id="338" r:id="rId30"/>
    <p:sldId id="339" r:id="rId31"/>
    <p:sldId id="274" r:id="rId32"/>
    <p:sldId id="278" r:id="rId33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DA87B11-FB48-4B91-ABC2-792543696E2C}">
          <p14:sldIdLst>
            <p14:sldId id="294"/>
            <p14:sldId id="280"/>
            <p14:sldId id="295"/>
            <p14:sldId id="282"/>
            <p14:sldId id="297"/>
            <p14:sldId id="340"/>
            <p14:sldId id="343"/>
            <p14:sldId id="315"/>
            <p14:sldId id="284"/>
            <p14:sldId id="256"/>
            <p14:sldId id="316"/>
            <p14:sldId id="330"/>
            <p14:sldId id="326"/>
            <p14:sldId id="331"/>
            <p14:sldId id="332"/>
            <p14:sldId id="333"/>
            <p14:sldId id="317"/>
            <p14:sldId id="318"/>
            <p14:sldId id="319"/>
            <p14:sldId id="320"/>
            <p14:sldId id="321"/>
            <p14:sldId id="322"/>
            <p14:sldId id="323"/>
            <p14:sldId id="327"/>
            <p14:sldId id="334"/>
            <p14:sldId id="335"/>
            <p14:sldId id="336"/>
            <p14:sldId id="337"/>
            <p14:sldId id="338"/>
            <p14:sldId id="339"/>
            <p14:sldId id="274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A0F416-AB99-978B-B9BD-9EF25AAEE772}" name="Poledníková Pavlína" initials="PP" userId="S::pavlina.polednikova@ostrava.cz::968bca25-18cc-4c17-a063-abf3293383d4" providerId="AD"/>
  <p188:author id="{4CE387E2-385E-BE00-8344-F47FB6EAEE87}" name="Luptáková Taťána" initials="TL" userId="S::tatana.luptakova@ostrava.cz::2f67b2d1-6d07-49df-a358-51c8ba4c16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5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50B9E7-5B7D-2DE1-D879-0DD70BCE5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DB20D0B-A444-F9ED-36BC-71791DFF0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F8207E-7333-65F0-206D-07D6F4EA3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02.04.2026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C6E07A-8A5D-21BC-67DD-7DD66DA0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E5016F-0D11-FD55-60E8-A68323340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58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A1E53-2AAC-BB1D-51E2-AAA67B1E7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55342EE-4312-2E90-10BC-39376C01B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DC7D3C-B847-B44F-F63E-19D065C57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02.04.2026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713CF5-0D5C-A5F8-36E2-96286956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E6EA15-93E7-6581-330F-EEF94CC19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79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98749FA-369A-5BE4-DB8C-52D4B333C5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A65698A-7BC9-0186-8D94-520CA22AF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54675A-F227-4612-8A72-D8C7FE29F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02.04.2026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9C290D-6804-AE82-CD42-D1304ED7C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15AAD7-9BB5-0F29-B0F2-324B0C5F7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13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B5C2FD-C05B-0C1C-5FC3-4FE0733DE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2CB36C-7A58-86DB-EEE3-17043AD14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76BF29-D7E8-5F68-2A25-E0A9F65D7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02.04.2026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EFE733-5C60-E41C-98CB-E07814C4D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9A0A07-8EFF-78BE-E1D1-276FE98B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34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2EF2EA-FDC1-1B7D-F644-58DDF3FBB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0EE545-E1BB-4223-11A3-EDE66D21D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EDF421-A33C-F1A2-8EAF-42BDCF482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02.04.2026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8239C2-7E9A-04C1-0B1A-B748783BF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7E2CD7-3CB9-6806-02B9-68CF4017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40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9AC238-460F-BDC3-68D4-7A06EAFF9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2BA135-B87C-1153-99F2-DE771688C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12B28F-7A5C-DB52-1087-36EF3E92E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F5BBFE-99B9-4F19-97AF-4DB290FE9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02.04.2026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EACAF43-8734-02D6-BD08-17E165219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D413A3-34F7-6348-7D18-C776A77B7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22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C45044-4E18-2A3D-9258-E3B2CF179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9BA824-B356-EFEE-D51B-48CDEDB71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53FF738-508D-CC8F-CE92-13211E309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2CAA41D-DACA-9B21-BE1A-D7B35EBC5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C0572C7-51FA-BE10-666E-358F778F3C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543112-8627-7407-C4A8-92E7F9A89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02.04.2026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A0C099D-B31B-6E3F-9512-2FB0AAD9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B59BB2C-51AD-C5BF-D549-BB374B5C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0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A5E42E-0CA5-78D9-636D-1B2F636D1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0C12AB8-9989-404C-EE2E-069C31E5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02.04.2026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D29DD80-73D9-8B39-45F9-6947515B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54C7F6C-4CA0-AAAF-EFA5-92E0B10F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73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C43336F-0B14-46F9-0509-6C20ED351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02.04.2026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4663F78-B080-31C7-AE98-37DEF9EA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E320017-F60C-1503-7135-C277DFAB8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88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E950DA-571E-3E52-2900-0248881D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2ADDCB-DB0F-2121-596D-A3A76254D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E830681-EFD8-D346-46ED-020D96C6D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2EC8F4-72B8-D06C-9CFB-B6EE45D46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02.04.2026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2EFA46-9ED8-AC6A-21F0-9158EF2C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63099DC-D5C9-509F-1F6D-80601B62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79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F9F9AB-69A3-1E62-A987-315CADF5E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9026A03-7F47-B099-3E3A-1A7FFB09A2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B3F2C19-BC96-4609-D464-53B0F5C20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42619A-C7E3-5DC3-F0BD-90FEF8355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D03-D40C-4CFD-9A4A-F374C04A3CBB}" type="datetimeFigureOut">
              <a:rPr lang="cs-CZ" smtClean="0"/>
              <a:t>02.04.2026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A89A7C-0DAC-CA34-002E-F456F28D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988E7BA-DB7A-94CF-C480-745EE249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38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0B6DF28-172C-F8AA-B42D-D3E16EF3A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414B44-30DF-DB6D-75FF-45B50AD42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48D3E4-8DD4-47EF-5E5D-E97AB8C7E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EED03-D40C-4CFD-9A4A-F374C04A3CBB}" type="datetimeFigureOut">
              <a:rPr lang="cs-CZ" smtClean="0"/>
              <a:t>02.04.2026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586671-E62C-6D86-0027-53B64139D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611F68-523E-F8CB-F838-27958AAB4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4FA4A-7904-4BCB-A68E-4FF2843415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33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.dotace@ostrava.cz" TargetMode="External"/><Relationship Id="rId2" Type="http://schemas.openxmlformats.org/officeDocument/2006/relationships/hyperlink" Target="mailto:tatana.luptakova@ostrava.c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B02EB5A9-2D92-2389-752D-ADCE0F918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7734" y="327172"/>
            <a:ext cx="5291663" cy="604029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cs-CZ" altLang="cs-CZ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lang="cs-CZ" altLang="cs-CZ" sz="2400" b="1" dirty="0">
              <a:solidFill>
                <a:srgbClr val="FF0000"/>
              </a:solidFill>
              <a:latin typeface="+mn-lt"/>
            </a:endParaRPr>
          </a:p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cs-CZ" altLang="cs-CZ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lang="cs-CZ" altLang="cs-CZ" sz="2400" b="1" dirty="0">
              <a:solidFill>
                <a:srgbClr val="FF0000"/>
              </a:solidFill>
              <a:latin typeface="+mn-lt"/>
            </a:endParaRPr>
          </a:p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lang="cs-CZ" altLang="cs-CZ" sz="2400" b="1" dirty="0">
              <a:solidFill>
                <a:srgbClr val="FF0000"/>
              </a:solidFill>
              <a:latin typeface="+mn-lt"/>
            </a:endParaRPr>
          </a:p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Informace ze semináře </a:t>
            </a:r>
            <a:r>
              <a:rPr kumimoji="0" lang="cs-CZ" altLang="cs-CZ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pro žadatele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o </a:t>
            </a:r>
            <a:r>
              <a:rPr kumimoji="0" lang="en-US" altLang="cs-CZ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kumimoji="0" lang="en-US" altLang="cs-CZ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poskytnutí</a:t>
            </a:r>
            <a:r>
              <a:rPr kumimoji="0" lang="en-US" altLang="cs-CZ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kumimoji="0" lang="en-US" altLang="cs-CZ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peněžních</a:t>
            </a:r>
            <a:r>
              <a:rPr kumimoji="0" lang="en-US" altLang="cs-CZ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kumimoji="0" lang="en-US" altLang="cs-CZ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prostředků</a:t>
            </a:r>
            <a:r>
              <a:rPr kumimoji="0" lang="en-US" altLang="cs-CZ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z </a:t>
            </a:r>
            <a:r>
              <a:rPr kumimoji="0" lang="en-US" altLang="cs-CZ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rozpočtu</a:t>
            </a:r>
            <a:r>
              <a:rPr kumimoji="0" lang="en-US" altLang="cs-CZ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SMO v </a:t>
            </a:r>
            <a:r>
              <a:rPr kumimoji="0" lang="en-US" altLang="cs-CZ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rámci</a:t>
            </a:r>
            <a:r>
              <a:rPr kumimoji="0" lang="en-US" altLang="cs-CZ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kumimoji="0" lang="en-US" altLang="cs-CZ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cizojazyčné</a:t>
            </a:r>
            <a:r>
              <a:rPr kumimoji="0" lang="en-US" altLang="cs-CZ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kumimoji="0" lang="en-US" altLang="cs-CZ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výuky</a:t>
            </a:r>
            <a:r>
              <a:rPr kumimoji="0" lang="en-US" altLang="cs-CZ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pro </a:t>
            </a:r>
            <a:r>
              <a:rPr kumimoji="0" lang="en-US" altLang="cs-CZ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školní</a:t>
            </a:r>
            <a:r>
              <a:rPr kumimoji="0" lang="en-US" altLang="cs-CZ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kumimoji="0" lang="en-US" altLang="cs-CZ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rok</a:t>
            </a:r>
            <a:r>
              <a:rPr kumimoji="0" lang="en-US" altLang="cs-CZ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 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</a:t>
            </a:r>
          </a:p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cs-CZ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202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6</a:t>
            </a:r>
            <a:r>
              <a:rPr kumimoji="0" lang="en-US" altLang="cs-CZ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/202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7</a:t>
            </a:r>
            <a:endParaRPr lang="cs-CZ" altLang="cs-CZ" sz="2400" u="sng" dirty="0">
              <a:solidFill>
                <a:srgbClr val="FF0000"/>
              </a:solidFill>
              <a:latin typeface="+mn-lt"/>
            </a:endParaRPr>
          </a:p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cs-CZ" altLang="cs-CZ" sz="1500" b="1" i="0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cs-CZ" altLang="cs-CZ" sz="15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lang="cs-CZ" altLang="cs-CZ" sz="1500" b="1" dirty="0">
              <a:latin typeface="+mn-lt"/>
            </a:endParaRPr>
          </a:p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lang="cs-CZ" altLang="cs-CZ" sz="1500" dirty="0">
              <a:latin typeface="+mn-lt"/>
            </a:endParaRPr>
          </a:p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cs-CZ" altLang="cs-CZ" sz="15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R="0" lv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cs-CZ" sz="15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pic>
        <p:nvPicPr>
          <p:cNvPr id="5" name="Obrázek 4" descr="Školní potřeby dítěte">
            <a:extLst>
              <a:ext uri="{FF2B5EF4-FFF2-40B4-BE49-F238E27FC236}">
                <a16:creationId xmlns:a16="http://schemas.microsoft.com/office/drawing/2014/main" id="{751988A8-0332-E329-3A4D-CE670E43F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8" y="522514"/>
            <a:ext cx="5726080" cy="558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6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BE9A51-19FF-908F-E1D7-388ADBC124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Postup pro podání žádostí o poskytnutí peněžních prostředků z rozpočtu SMO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C1F9CF-E86E-112C-BF74-DAFCD376CE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>
                <a:solidFill>
                  <a:srgbClr val="0070C0"/>
                </a:solidFill>
              </a:rPr>
              <a:t>Výzva pro podporu cizojazyčné výuky pro školní rok 2026/2027</a:t>
            </a:r>
          </a:p>
        </p:txBody>
      </p:sp>
    </p:spTree>
    <p:extLst>
      <p:ext uri="{BB962C8B-B14F-4D97-AF65-F5344CB8AC3E}">
        <p14:creationId xmlns:p14="http://schemas.microsoft.com/office/powerpoint/2010/main" val="84157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, Webová stránka, software&#10;&#10;Obsah generovaný pomocí AI může být nesprávný.">
            <a:extLst>
              <a:ext uri="{FF2B5EF4-FFF2-40B4-BE49-F238E27FC236}">
                <a16:creationId xmlns:a16="http://schemas.microsoft.com/office/drawing/2014/main" id="{09DA7146-6085-8AC8-682D-BA024FF98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39" y="320511"/>
            <a:ext cx="11331922" cy="6353665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BEF4A935-8A4D-EC2A-CE82-EE6DA6B99A02}"/>
              </a:ext>
            </a:extLst>
          </p:cNvPr>
          <p:cNvCxnSpPr/>
          <p:nvPr/>
        </p:nvCxnSpPr>
        <p:spPr>
          <a:xfrm>
            <a:off x="4853354" y="1477108"/>
            <a:ext cx="3969099" cy="4702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195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D516D-D98E-B169-4559-C4B9417B4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Písmo, Webová stránka">
            <a:extLst>
              <a:ext uri="{FF2B5EF4-FFF2-40B4-BE49-F238E27FC236}">
                <a16:creationId xmlns:a16="http://schemas.microsoft.com/office/drawing/2014/main" id="{DF70E12D-A1C1-EAB2-86AB-9BBB40BA1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3" y="388563"/>
            <a:ext cx="11356953" cy="6080874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C44C58CF-7FDC-E221-D8B6-8E0E40CC35EC}"/>
              </a:ext>
            </a:extLst>
          </p:cNvPr>
          <p:cNvSpPr/>
          <p:nvPr/>
        </p:nvSpPr>
        <p:spPr>
          <a:xfrm>
            <a:off x="8088197" y="537328"/>
            <a:ext cx="895547" cy="527901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AD8E34BC-CEDD-1935-3FDA-CAA0AAAD3B47}"/>
              </a:ext>
            </a:extLst>
          </p:cNvPr>
          <p:cNvCxnSpPr/>
          <p:nvPr/>
        </p:nvCxnSpPr>
        <p:spPr>
          <a:xfrm flipH="1">
            <a:off x="2045616" y="1065229"/>
            <a:ext cx="6193411" cy="2875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383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snímek obrazovky, Písmo&#10;&#10;Obsah generovaný pomocí AI může být nesprávný.">
            <a:extLst>
              <a:ext uri="{FF2B5EF4-FFF2-40B4-BE49-F238E27FC236}">
                <a16:creationId xmlns:a16="http://schemas.microsoft.com/office/drawing/2014/main" id="{74DAD92A-36F8-8015-E212-EF4F6640C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20" y="233855"/>
            <a:ext cx="11487807" cy="639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05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Písmo, dokument&#10;&#10;Obsah generovaný pomocí AI může být nesprávný.">
            <a:extLst>
              <a:ext uri="{FF2B5EF4-FFF2-40B4-BE49-F238E27FC236}">
                <a16:creationId xmlns:a16="http://schemas.microsoft.com/office/drawing/2014/main" id="{EC65F517-793D-5B14-8D4F-70BE01C5B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188"/>
            <a:ext cx="12192000" cy="62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81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Písmo, snímek obrazovky&#10;&#10;Obsah generovaný pomocí AI může být nesprávný.">
            <a:extLst>
              <a:ext uri="{FF2B5EF4-FFF2-40B4-BE49-F238E27FC236}">
                <a16:creationId xmlns:a16="http://schemas.microsoft.com/office/drawing/2014/main" id="{913260BD-C458-8246-072B-35BB2966E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0" y="466792"/>
            <a:ext cx="11561379" cy="3464186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CC7E447F-FDA9-5E94-5DB8-21908C1BB572}"/>
              </a:ext>
            </a:extLst>
          </p:cNvPr>
          <p:cNvSpPr/>
          <p:nvPr/>
        </p:nvSpPr>
        <p:spPr>
          <a:xfrm>
            <a:off x="315310" y="3229657"/>
            <a:ext cx="2865748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20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DDB028-F9B8-E083-F743-588084983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470"/>
            <a:ext cx="10515600" cy="4267200"/>
          </a:xfrm>
        </p:spPr>
        <p:txBody>
          <a:bodyPr>
            <a:normAutofit/>
          </a:bodyPr>
          <a:lstStyle/>
          <a:p>
            <a:r>
              <a:rPr lang="cs-CZ" dirty="0"/>
              <a:t>Je důležité  před vyplněním žádosti prostudovat Příručku pro žadatele o dotaci k systému </a:t>
            </a:r>
            <a:r>
              <a:rPr lang="cs-CZ" dirty="0" err="1"/>
              <a:t>EvAgend</a:t>
            </a:r>
            <a:r>
              <a:rPr lang="cs-CZ" dirty="0"/>
              <a:t> !!!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9863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Písmo, Webová stránka&#10;&#10;Obsah generovaný pomocí AI může být nesprávný.">
            <a:extLst>
              <a:ext uri="{FF2B5EF4-FFF2-40B4-BE49-F238E27FC236}">
                <a16:creationId xmlns:a16="http://schemas.microsoft.com/office/drawing/2014/main" id="{FFE80E85-F96D-4465-9E8B-C41743F5F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94"/>
            <a:ext cx="11449455" cy="5753611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FE8618C6-1E08-F810-E341-F979ACDB7138}"/>
              </a:ext>
            </a:extLst>
          </p:cNvPr>
          <p:cNvCxnSpPr/>
          <p:nvPr/>
        </p:nvCxnSpPr>
        <p:spPr>
          <a:xfrm>
            <a:off x="8314441" y="2658359"/>
            <a:ext cx="0" cy="1545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729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Písmo&#10;&#10;Obsah generovaný pomocí AI může být nesprávný.">
            <a:extLst>
              <a:ext uri="{FF2B5EF4-FFF2-40B4-BE49-F238E27FC236}">
                <a16:creationId xmlns:a16="http://schemas.microsoft.com/office/drawing/2014/main" id="{F91378A3-1460-897A-4849-6A3E5D568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1" y="450130"/>
            <a:ext cx="11505322" cy="5769204"/>
          </a:xfrm>
          <a:prstGeom prst="rect">
            <a:avLst/>
          </a:prstGeom>
        </p:spPr>
      </p:pic>
      <p:sp>
        <p:nvSpPr>
          <p:cNvPr id="8" name="Šipka: doprava 7">
            <a:extLst>
              <a:ext uri="{FF2B5EF4-FFF2-40B4-BE49-F238E27FC236}">
                <a16:creationId xmlns:a16="http://schemas.microsoft.com/office/drawing/2014/main" id="{3843AA38-8D2E-AB1B-CA48-22214A369D7E}"/>
              </a:ext>
            </a:extLst>
          </p:cNvPr>
          <p:cNvSpPr/>
          <p:nvPr/>
        </p:nvSpPr>
        <p:spPr>
          <a:xfrm>
            <a:off x="10265790" y="4647414"/>
            <a:ext cx="509047" cy="1508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81F8FB48-0EE3-35BF-9A2D-5B4CAC5A49C2}"/>
              </a:ext>
            </a:extLst>
          </p:cNvPr>
          <p:cNvSpPr/>
          <p:nvPr/>
        </p:nvSpPr>
        <p:spPr>
          <a:xfrm>
            <a:off x="192511" y="4072379"/>
            <a:ext cx="2541262" cy="57503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39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Písmo&#10;&#10;Obsah generovaný pomocí AI může být nesprávný.">
            <a:extLst>
              <a:ext uri="{FF2B5EF4-FFF2-40B4-BE49-F238E27FC236}">
                <a16:creationId xmlns:a16="http://schemas.microsoft.com/office/drawing/2014/main" id="{11C9CF7C-BE41-AA06-F77B-3314180DF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1" y="1951465"/>
            <a:ext cx="10689022" cy="3438564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1C2ADD64-0308-AF62-3C64-326FBCB631E7}"/>
              </a:ext>
            </a:extLst>
          </p:cNvPr>
          <p:cNvSpPr/>
          <p:nvPr/>
        </p:nvSpPr>
        <p:spPr>
          <a:xfrm>
            <a:off x="9577633" y="4449452"/>
            <a:ext cx="593889" cy="1414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38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45BAD7-E8A7-798B-E4AF-845028B6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802"/>
            <a:ext cx="10515600" cy="1659618"/>
          </a:xfrm>
        </p:spPr>
        <p:txBody>
          <a:bodyPr>
            <a:normAutofit fontScale="90000"/>
          </a:bodyPr>
          <a:lstStyle/>
          <a:p>
            <a:br>
              <a:rPr lang="cs-CZ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cs-CZ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cs-CZ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Výzva na podporu cizojazyčné výuky na území statutárního města Ostravy pro školní rok 2026/2027</a:t>
            </a:r>
            <a:br>
              <a:rPr lang="cs-CZ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1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B4AD90-F487-C3DE-9D59-FEC33B299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462"/>
            <a:ext cx="10515600" cy="4682736"/>
          </a:xfrm>
        </p:spPr>
        <p:txBody>
          <a:bodyPr>
            <a:normAutofit lnSpcReduction="10000"/>
          </a:bodyPr>
          <a:lstStyle/>
          <a:p>
            <a:r>
              <a:rPr lang="cs-CZ" sz="1800" b="1" kern="1600" dirty="0">
                <a:effectLst/>
                <a:latin typeface="Calibri" panose="020F0502020204030204" pitchFamily="34" charset="0"/>
              </a:rPr>
              <a:t>Účel Výzvy </a:t>
            </a:r>
          </a:p>
          <a:p>
            <a:pPr marL="0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Výzva je zaměřená na metodickou a jazykovou podporu výuky cizích jazyků, na podporu rozvoje bilingvní výuky</a:t>
            </a: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výuky formou obsahově a jazykově integrovaného učení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Content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Language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Integreated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Learning (dále jen „CLIL“) a cizojazyčné výuky na předškolním, základním a středním stupni vzdělávání. </a:t>
            </a: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Snahou je z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výšit komunikativní dovednosti a jazykové kompetence občanů žijících na území SMO a podpořit tak rovné příležitosti uchazečů o zaměstnání a zároveň zlepšit kvalitu výuky cizích jazyků.</a:t>
            </a:r>
          </a:p>
          <a:p>
            <a:pPr marL="0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*</a:t>
            </a:r>
          </a:p>
          <a:p>
            <a:pPr marL="0" indent="0">
              <a:buNone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 znalosti angličtiny  si Česká republika nevede špatně, patří ji 23. místo ze 123 zemí, oproti naším sousedům v rámci Evropy však Češi zaostávají, patří nám 20. místo. Silné stránky jsou čtení a poslech, slabší se projevují v aktivní konverzaci (pravidelný výzkum EF </a:t>
            </a:r>
            <a:r>
              <a:rPr lang="cs-CZ" sz="1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Proficiency</a:t>
            </a: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Index, rok 2025).</a:t>
            </a:r>
          </a:p>
          <a:p>
            <a:pPr marL="0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Cizí jazyk </a:t>
            </a: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již není pouze školním předmětem, pro současnou generaci je to každodenní potřeba. Dnešní děti jsou formování digitálním prostředím jako jsou sociální sítě, počítačové hry, zahraniční filmy a seriály a internet vůbec, kde hlavním a do jisté míry univerzálním jazykem je angličtina. To na druhou stranu oslabuje zájem o další jazyky, např.  angličtina k němčině se na školách vyučuje v poměru 8:2, proto si připomeňme citát    </a:t>
            </a:r>
          </a:p>
          <a:p>
            <a:pPr marL="0" indent="0">
              <a:buNone/>
            </a:pPr>
            <a:r>
              <a:rPr lang="cs-CZ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„Kolik jazyků umíš, tolikrát jsi člověkem“ ( T.G. Masaryk)</a:t>
            </a:r>
          </a:p>
          <a:p>
            <a:pPr marL="0" indent="0">
              <a:buNone/>
            </a:pP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*</a:t>
            </a: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b="1" kern="1600" dirty="0">
              <a:effectLst/>
              <a:latin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982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Písmo&#10;&#10;Obsah generovaný pomocí AI může být nesprávný.">
            <a:extLst>
              <a:ext uri="{FF2B5EF4-FFF2-40B4-BE49-F238E27FC236}">
                <a16:creationId xmlns:a16="http://schemas.microsoft.com/office/drawing/2014/main" id="{CC234AB6-CD87-D053-D4D5-A30369F0C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6" y="346443"/>
            <a:ext cx="11636748" cy="61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3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Písmo, dokument&#10;&#10;Obsah generovaný pomocí AI může být nesprávný.">
            <a:extLst>
              <a:ext uri="{FF2B5EF4-FFF2-40B4-BE49-F238E27FC236}">
                <a16:creationId xmlns:a16="http://schemas.microsoft.com/office/drawing/2014/main" id="{D63A4D76-612C-C156-A785-7F6583360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53" y="820637"/>
            <a:ext cx="11690093" cy="4991807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CB6F1234-1566-7340-3717-5ACFF4B7B4D2}"/>
              </a:ext>
            </a:extLst>
          </p:cNvPr>
          <p:cNvCxnSpPr/>
          <p:nvPr/>
        </p:nvCxnSpPr>
        <p:spPr>
          <a:xfrm>
            <a:off x="725214" y="1103586"/>
            <a:ext cx="588579" cy="2837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015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oftware, Webová stránka, Počítačová ikona&#10;&#10;Obsah generovaný pomocí AI může být nesprávný.">
            <a:extLst>
              <a:ext uri="{FF2B5EF4-FFF2-40B4-BE49-F238E27FC236}">
                <a16:creationId xmlns:a16="http://schemas.microsoft.com/office/drawing/2014/main" id="{7B3884A0-B902-8506-6D26-2313E8CDD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2050327"/>
          </a:xfrm>
          <a:prstGeom prst="rect">
            <a:avLst/>
          </a:prstGeom>
        </p:spPr>
      </p:pic>
      <p:pic>
        <p:nvPicPr>
          <p:cNvPr id="7" name="Obrázek 6" descr="Obsah obrázku text, software, Písmo, Webová stránka">
            <a:extLst>
              <a:ext uri="{FF2B5EF4-FFF2-40B4-BE49-F238E27FC236}">
                <a16:creationId xmlns:a16="http://schemas.microsoft.com/office/drawing/2014/main" id="{471B1D65-D32E-DF25-0E8E-F1E54367B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5679"/>
            <a:ext cx="11624441" cy="2234152"/>
          </a:xfrm>
          <a:prstGeom prst="rect">
            <a:avLst/>
          </a:prstGeom>
        </p:spPr>
      </p:pic>
      <p:pic>
        <p:nvPicPr>
          <p:cNvPr id="9" name="Obrázek 8" descr="Obsah obrázku text, software, Webová stránka, Písmo&#10;&#10;Obsah generovaný pomocí AI může být nesprávný.">
            <a:extLst>
              <a:ext uri="{FF2B5EF4-FFF2-40B4-BE49-F238E27FC236}">
                <a16:creationId xmlns:a16="http://schemas.microsoft.com/office/drawing/2014/main" id="{2F7D9EBB-6AB0-6ACB-0B34-8EC734351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1932"/>
            <a:ext cx="12192000" cy="26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93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software, Webová stránka, snímek obrazovky&#10;&#10;Obsah generovaný pomocí AI může být nesprávný.">
            <a:extLst>
              <a:ext uri="{FF2B5EF4-FFF2-40B4-BE49-F238E27FC236}">
                <a16:creationId xmlns:a16="http://schemas.microsoft.com/office/drawing/2014/main" id="{0C13B5CF-825A-5FD5-906E-E26EF0FCA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186"/>
            <a:ext cx="12192000" cy="482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2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, číslo, software&#10;&#10;Obsah generovaný pomocí AI může být nesprávný.">
            <a:extLst>
              <a:ext uri="{FF2B5EF4-FFF2-40B4-BE49-F238E27FC236}">
                <a16:creationId xmlns:a16="http://schemas.microsoft.com/office/drawing/2014/main" id="{F31027CF-BACE-8048-44F3-D9EBF91EC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640" y="294290"/>
            <a:ext cx="7504387" cy="635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02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číslo, software&#10;&#10;Obsah generovaný pomocí AI může být nesprávný.">
            <a:extLst>
              <a:ext uri="{FF2B5EF4-FFF2-40B4-BE49-F238E27FC236}">
                <a16:creationId xmlns:a16="http://schemas.microsoft.com/office/drawing/2014/main" id="{01D77F5D-150A-D0A0-3B9F-892E2B9AD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841" y="346840"/>
            <a:ext cx="8156027" cy="611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31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elektronika, snímek obrazovky, číslo&#10;&#10;Obsah generovaný pomocí AI může být nesprávný.">
            <a:extLst>
              <a:ext uri="{FF2B5EF4-FFF2-40B4-BE49-F238E27FC236}">
                <a16:creationId xmlns:a16="http://schemas.microsoft.com/office/drawing/2014/main" id="{A53FED18-CF4D-7EF9-3134-3C60628A7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79" y="232133"/>
            <a:ext cx="7998373" cy="63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57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Paralelní, software">
            <a:extLst>
              <a:ext uri="{FF2B5EF4-FFF2-40B4-BE49-F238E27FC236}">
                <a16:creationId xmlns:a16="http://schemas.microsoft.com/office/drawing/2014/main" id="{1722B564-C4A0-131E-93BC-8CAAC87B4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616" y="262759"/>
            <a:ext cx="7937369" cy="642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96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software, Webová stránka&#10;&#10;Obsah generovaný pomocí AI může být nesprávný.">
            <a:extLst>
              <a:ext uri="{FF2B5EF4-FFF2-40B4-BE49-F238E27FC236}">
                <a16:creationId xmlns:a16="http://schemas.microsoft.com/office/drawing/2014/main" id="{F35106E6-FC4D-283A-E6BB-97472FF88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435" y="262759"/>
            <a:ext cx="8261131" cy="623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11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Písmo, číslo&#10;&#10;Obsah generovaný pomocí AI může být nesprávný.">
            <a:extLst>
              <a:ext uri="{FF2B5EF4-FFF2-40B4-BE49-F238E27FC236}">
                <a16:creationId xmlns:a16="http://schemas.microsoft.com/office/drawing/2014/main" id="{10096D0D-2B2A-A272-427A-563F3ED9C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434" y="0"/>
            <a:ext cx="8345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52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9AAFF51A-2CF5-AD2D-9FD1-F4DF71FBFECC}"/>
              </a:ext>
            </a:extLst>
          </p:cNvPr>
          <p:cNvSpPr txBox="1"/>
          <p:nvPr/>
        </p:nvSpPr>
        <p:spPr>
          <a:xfrm>
            <a:off x="503338" y="394283"/>
            <a:ext cx="1126641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kern="1600" dirty="0">
                <a:effectLst/>
                <a:latin typeface="Calibri" panose="020F0502020204030204" pitchFamily="34" charset="0"/>
              </a:rPr>
              <a:t>Finanční rámec Výzvy</a:t>
            </a:r>
          </a:p>
          <a:p>
            <a:endParaRPr lang="cs-CZ" sz="1800" b="1" kern="1600" dirty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Celkový předpokládaný objem peněžních prostředků vyčleněných z rozpočtu SMO na Výzvu činí 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7.000.000 Kč.</a:t>
            </a:r>
            <a:endParaRPr lang="cs-CZ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Minimální výše příspěvku na jeden projekt je stanovena: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221615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 základní a střední školy na částku 200.000 Kč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221615"/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 mateřské školy na částku 50.000 Kč</a:t>
            </a:r>
          </a:p>
          <a:p>
            <a:pPr marL="228600" indent="221615"/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</a:rPr>
              <a:t>u žadatelů dle článku V. odst. 5 na částku 50.000 Kč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Maximální výše příspěvku  na jeden projekt je stanovena: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</a:rPr>
              <a:t>        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 základní a střední školy na částku 500.000 Kč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</a:rPr>
              <a:t>         u žadatelů dle článku V. odst. 5 na částku 300.000 Kč 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</a:rPr>
              <a:t>         u mateřské školy na částku 100.000 Kč</a:t>
            </a:r>
          </a:p>
          <a:p>
            <a:pPr marL="0" indent="0">
              <a:buNone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b="1" kern="1600" dirty="0">
                <a:effectLst/>
                <a:latin typeface="Calibri" panose="020F0502020204030204" pitchFamily="34" charset="0"/>
              </a:rPr>
              <a:t>Okruh způsobilých žadatelů – </a:t>
            </a:r>
            <a:r>
              <a:rPr lang="cs-CZ" sz="1800" kern="1600" dirty="0">
                <a:effectLst/>
                <a:latin typeface="Calibri" panose="020F0502020204030204" pitchFamily="34" charset="0"/>
              </a:rPr>
              <a:t>žadatelem mohou být </a:t>
            </a:r>
            <a:r>
              <a:rPr lang="cs-CZ" sz="1800" b="1" kern="1600" dirty="0">
                <a:effectLst/>
                <a:latin typeface="Calibri" panose="020F0502020204030204" pitchFamily="34" charset="0"/>
              </a:rPr>
              <a:t>mateřské, základní a střední školy</a:t>
            </a:r>
            <a:r>
              <a:rPr lang="cs-CZ" sz="1800" kern="1600" dirty="0">
                <a:effectLst/>
                <a:latin typeface="Calibri" panose="020F0502020204030204" pitchFamily="34" charset="0"/>
              </a:rPr>
              <a:t>, jejichž sídlo se nachází na území SMO a </a:t>
            </a:r>
            <a:r>
              <a:rPr lang="cs-CZ" kern="1600" dirty="0">
                <a:latin typeface="Calibri" panose="020F0502020204030204" pitchFamily="34" charset="0"/>
              </a:rPr>
              <a:t>výuku realizují </a:t>
            </a:r>
            <a:r>
              <a:rPr lang="cs-CZ" sz="1800" kern="1600" dirty="0">
                <a:effectLst/>
                <a:latin typeface="Calibri" panose="020F0502020204030204" pitchFamily="34" charset="0"/>
              </a:rPr>
              <a:t>částečně v cizím jazyce a dále splňují další podmínky vyhlášené Výzvou :</a:t>
            </a:r>
          </a:p>
          <a:p>
            <a:pPr marL="0" indent="0">
              <a:buNone/>
            </a:pPr>
            <a:endParaRPr lang="cs-CZ" sz="1800" kern="1600" dirty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b="1" kern="1600" dirty="0">
                <a:latin typeface="Calibri" panose="020F0502020204030204" pitchFamily="34" charset="0"/>
              </a:rPr>
              <a:t>Výzva</a:t>
            </a:r>
            <a:r>
              <a:rPr lang="cs-CZ" kern="1600" dirty="0">
                <a:latin typeface="Calibri" panose="020F0502020204030204" pitchFamily="34" charset="0"/>
              </a:rPr>
              <a:t> je určena příspěvkovým organizacím zřízeným SMO nebo městskými obvody SMO</a:t>
            </a:r>
          </a:p>
          <a:p>
            <a:pPr marL="0" indent="0">
              <a:buNone/>
            </a:pPr>
            <a:endParaRPr lang="cs-CZ" kern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b="1" kern="16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800" b="1" kern="1600" dirty="0">
                <a:effectLst/>
                <a:latin typeface="Calibri" panose="020F0502020204030204" pitchFamily="34" charset="0"/>
              </a:rPr>
              <a:t>Žádost  je </a:t>
            </a:r>
            <a:r>
              <a:rPr lang="cs-CZ" b="1" kern="1600" dirty="0">
                <a:latin typeface="Calibri" panose="020F0502020204030204" pitchFamily="34" charset="0"/>
              </a:rPr>
              <a:t>podávána v programu </a:t>
            </a:r>
            <a:r>
              <a:rPr lang="cs-CZ" b="1" kern="1600" dirty="0" err="1">
                <a:latin typeface="Calibri" panose="020F0502020204030204" pitchFamily="34" charset="0"/>
              </a:rPr>
              <a:t>EvAgend</a:t>
            </a:r>
            <a:r>
              <a:rPr lang="cs-CZ" b="1" kern="1600" dirty="0">
                <a:latin typeface="Calibri" panose="020F0502020204030204" pitchFamily="34" charset="0"/>
              </a:rPr>
              <a:t>.</a:t>
            </a:r>
            <a:br>
              <a:rPr lang="cs-CZ" sz="1800" b="1" kern="1600" dirty="0">
                <a:effectLst/>
                <a:latin typeface="Times New Roman" panose="02020603050405020304" pitchFamily="18" charset="0"/>
              </a:rPr>
            </a:b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25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Písmo, Paralelní&#10;&#10;Obsah generovaný pomocí AI může být nesprávný.">
            <a:extLst>
              <a:ext uri="{FF2B5EF4-FFF2-40B4-BE49-F238E27FC236}">
                <a16:creationId xmlns:a16="http://schemas.microsoft.com/office/drawing/2014/main" id="{650C61D8-2C36-B3F0-4FDB-B00BA77CA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17" y="136874"/>
            <a:ext cx="7966842" cy="65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19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175072-916C-F429-3F5E-9C997B067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b="1" dirty="0"/>
              <a:t>     </a:t>
            </a:r>
            <a:r>
              <a:rPr lang="cs-CZ" sz="1800" b="1" dirty="0">
                <a:solidFill>
                  <a:srgbClr val="FF0000"/>
                </a:solidFill>
              </a:rPr>
              <a:t>Výzva</a:t>
            </a:r>
            <a:r>
              <a:rPr lang="cs-CZ" sz="1800" b="1" dirty="0"/>
              <a:t> : Příspěvková organizace zřizována městskými obvody nebo SMO má povinné přílohy 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D41FF5-2C86-8D12-E7D3-E93E7E58C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2403"/>
            <a:ext cx="10515600" cy="4351338"/>
          </a:xfrm>
        </p:spPr>
        <p:txBody>
          <a:bodyPr>
            <a:normAutofit/>
          </a:bodyPr>
          <a:lstStyle/>
          <a:p>
            <a:r>
              <a:rPr lang="cs-CZ" sz="1800" b="1" dirty="0">
                <a:solidFill>
                  <a:srgbClr val="FF0000"/>
                </a:solidFill>
              </a:rPr>
              <a:t>Kopii smlouvy o založení běžného účtu u peněžního ústavu</a:t>
            </a:r>
          </a:p>
          <a:p>
            <a:r>
              <a:rPr lang="cs-CZ" sz="1800" b="1" dirty="0">
                <a:solidFill>
                  <a:srgbClr val="FF0000"/>
                </a:solidFill>
              </a:rPr>
              <a:t>Doklad, na základě kterého je výchovně vzdělávací činnost vykonávána bilingvně</a:t>
            </a:r>
            <a:r>
              <a:rPr lang="cs-CZ" sz="1800" b="1" dirty="0"/>
              <a:t> </a:t>
            </a:r>
            <a:r>
              <a:rPr lang="cs-CZ" sz="1800" b="1" dirty="0">
                <a:solidFill>
                  <a:srgbClr val="FF0000"/>
                </a:solidFill>
              </a:rPr>
              <a:t>/ cizojazyčně 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FF0000"/>
                </a:solidFill>
              </a:rPr>
              <a:t>     </a:t>
            </a:r>
            <a:r>
              <a:rPr lang="cs-CZ" sz="1800" b="1" dirty="0"/>
              <a:t>(Rozhodnutí MŠMT ČR, výpis ze ŠVP ), vkládejte jako jeden soubor</a:t>
            </a:r>
          </a:p>
          <a:p>
            <a:r>
              <a:rPr lang="cs-CZ" sz="1800" b="1" dirty="0">
                <a:solidFill>
                  <a:srgbClr val="FF0000"/>
                </a:solidFill>
              </a:rPr>
              <a:t>Intenzita výuky </a:t>
            </a:r>
            <a:r>
              <a:rPr lang="cs-CZ" sz="1800" b="1" dirty="0"/>
              <a:t>– formulář zveřejněný na webových stránkách, vkládejte celý soubor a vyplňujte pouze ty listy, které se týkají vaší školy, ostatní listy neodstraňujte</a:t>
            </a:r>
          </a:p>
        </p:txBody>
      </p:sp>
    </p:spTree>
    <p:extLst>
      <p:ext uri="{BB962C8B-B14F-4D97-AF65-F5344CB8AC3E}">
        <p14:creationId xmlns:p14="http://schemas.microsoft.com/office/powerpoint/2010/main" val="618067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4F921-CA3F-C3B0-A8D9-9BC3E32A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16987"/>
          </a:xfrm>
        </p:spPr>
        <p:txBody>
          <a:bodyPr>
            <a:normAutofit/>
          </a:bodyPr>
          <a:lstStyle/>
          <a:p>
            <a:r>
              <a:rPr lang="cs-CZ" sz="1800" b="1" dirty="0"/>
              <a:t>                                                              </a:t>
            </a:r>
            <a:br>
              <a:rPr lang="cs-CZ" sz="1800" b="1" dirty="0"/>
            </a:br>
            <a:r>
              <a:rPr lang="cs-CZ" sz="1800" b="1" dirty="0"/>
              <a:t>                                 </a:t>
            </a:r>
            <a:br>
              <a:rPr lang="cs-CZ" sz="1800" b="1" dirty="0"/>
            </a:br>
            <a:br>
              <a:rPr lang="cs-CZ" sz="1800" b="1" dirty="0"/>
            </a:br>
            <a:r>
              <a:rPr lang="cs-CZ" sz="1800" b="1" dirty="0"/>
              <a:t>                                                           </a:t>
            </a:r>
            <a:r>
              <a:rPr lang="cs-CZ" sz="1800" b="1" dirty="0">
                <a:latin typeface="+mn-lt"/>
              </a:rPr>
              <a:t>Kontaktní osoba pro oblast cizojazyčné výuky</a:t>
            </a:r>
            <a:br>
              <a:rPr lang="cs-CZ" sz="1800" b="1" dirty="0"/>
            </a:br>
            <a:r>
              <a:rPr lang="cs-CZ" sz="1800" b="1" dirty="0"/>
              <a:t>                                                       </a:t>
            </a:r>
            <a:br>
              <a:rPr lang="cs-CZ" sz="1800" b="1" dirty="0"/>
            </a:br>
            <a:r>
              <a:rPr lang="cs-CZ" sz="1800" b="1" dirty="0"/>
              <a:t>                                                                                  Ing. Taťána Luptáková </a:t>
            </a:r>
            <a:br>
              <a:rPr lang="cs-CZ" sz="1800" b="1" dirty="0"/>
            </a:br>
            <a:r>
              <a:rPr lang="cs-CZ" sz="1800" b="1" dirty="0"/>
              <a:t>                                                                            </a:t>
            </a:r>
            <a:r>
              <a:rPr lang="cs-CZ" sz="1800" b="1" dirty="0">
                <a:hlinkClick r:id="rId2"/>
              </a:rPr>
              <a:t>tatana.luptakova@ostrava.cz</a:t>
            </a:r>
            <a:r>
              <a:rPr lang="cs-CZ" sz="1800" b="1" dirty="0"/>
              <a:t>                                                                                                                                       </a:t>
            </a:r>
            <a:br>
              <a:rPr lang="cs-CZ" sz="1800" b="1" dirty="0"/>
            </a:br>
            <a:r>
              <a:rPr lang="cs-CZ" sz="1800" b="1" dirty="0"/>
              <a:t>                                                                                           599 443 203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879570-CF87-8186-CAC2-CEA156F19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902" y="2962656"/>
            <a:ext cx="10212897" cy="321430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                                        </a:t>
            </a:r>
          </a:p>
          <a:p>
            <a:pPr marL="0" indent="0">
              <a:buNone/>
            </a:pPr>
            <a:r>
              <a:rPr lang="cs-CZ" dirty="0"/>
              <a:t>                                          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r>
              <a:rPr lang="cs-CZ" sz="1800" b="1" dirty="0"/>
              <a:t>                                                                Kontakty pro technickou podporu</a:t>
            </a:r>
          </a:p>
          <a:p>
            <a:pPr marL="0" indent="0">
              <a:buNone/>
            </a:pPr>
            <a:r>
              <a:rPr lang="cs-CZ" sz="1800" b="1" dirty="0"/>
              <a:t>                                                                     </a:t>
            </a:r>
            <a:r>
              <a:rPr lang="cs-CZ" sz="1800" b="1" dirty="0">
                <a:hlinkClick r:id="rId3"/>
              </a:rPr>
              <a:t>Helpdesk.dotace@ostrava.cz</a:t>
            </a:r>
            <a:r>
              <a:rPr lang="cs-CZ" sz="1800" b="1" dirty="0"/>
              <a:t>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sz="1800" b="1" dirty="0"/>
              <a:t>                                                                             Telefon:  599 445 555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51692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2FBC24-9FC0-A050-DA73-13B8172EA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752"/>
            <a:ext cx="10515600" cy="129609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kern="1600" dirty="0">
                <a:effectLst/>
                <a:latin typeface="Calibri" panose="020F0502020204030204" pitchFamily="34" charset="0"/>
              </a:rPr>
              <a:t>Lhůta pro podání žádosti:</a:t>
            </a:r>
            <a:br>
              <a:rPr lang="cs-CZ" sz="1800" b="1" kern="1600" dirty="0">
                <a:effectLst/>
                <a:latin typeface="Times New Roman" panose="02020603050405020304" pitchFamily="18" charset="0"/>
              </a:rPr>
            </a:br>
            <a:br>
              <a:rPr lang="cs-CZ" sz="1800" b="1" kern="1600" dirty="0">
                <a:effectLst/>
                <a:latin typeface="Times New Roman" panose="02020603050405020304" pitchFamily="18" charset="0"/>
              </a:rPr>
            </a:br>
            <a:r>
              <a:rPr lang="cs-CZ" sz="1800" b="1" kern="1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                                                           od 10.04.2026 do 24.04.2026</a:t>
            </a:r>
            <a:r>
              <a:rPr lang="cs-CZ" sz="22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br>
              <a:rPr lang="cs-CZ" sz="2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058FDF1-0B6D-D8DB-201E-DCB99448F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64" y="1484852"/>
            <a:ext cx="10729520" cy="5268286"/>
          </a:xfrm>
        </p:spPr>
        <p:txBody>
          <a:bodyPr>
            <a:noAutofit/>
          </a:bodyPr>
          <a:lstStyle/>
          <a:p>
            <a:pPr marL="0" marR="90170" indent="0" algn="just" hangingPunct="0">
              <a:spcBef>
                <a:spcPts val="1800"/>
              </a:spcBef>
              <a:spcAft>
                <a:spcPts val="0"/>
              </a:spcAft>
              <a:buNone/>
              <a:tabLst>
                <a:tab pos="1822450" algn="l"/>
                <a:tab pos="3420745" algn="l"/>
                <a:tab pos="5130800" algn="l"/>
                <a:tab pos="449580" algn="l"/>
              </a:tabLst>
            </a:pPr>
            <a:r>
              <a:rPr lang="cs-CZ" sz="1800" b="1" kern="1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   </a:t>
            </a:r>
            <a:r>
              <a:rPr lang="cs-CZ" sz="1800" b="1" u="sng" kern="1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Změny  ve Výzvě oproti minulému roku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 článku IV. Finanční rámec Výzvy </a:t>
            </a:r>
          </a:p>
          <a:p>
            <a:r>
              <a:rPr lang="cs-CZ" sz="1800" kern="0" dirty="0">
                <a:effectLst/>
                <a:ea typeface="Aptos" panose="020B0004020202020204" pitchFamily="34" charset="0"/>
              </a:rPr>
              <a:t>Minimální výše příspěvku na jeden projekt je stanovena nově :</a:t>
            </a:r>
          </a:p>
          <a:p>
            <a:pPr marL="0" indent="0">
              <a:buNone/>
            </a:pPr>
            <a:r>
              <a:rPr lang="cs-CZ" sz="1800" kern="0" dirty="0">
                <a:ea typeface="Aptos" panose="020B0004020202020204" pitchFamily="34" charset="0"/>
              </a:rPr>
              <a:t>     2.2. u mateřské školy na částku </a:t>
            </a:r>
            <a:r>
              <a:rPr lang="cs-CZ" sz="1800" kern="0" dirty="0">
                <a:solidFill>
                  <a:srgbClr val="FF0000"/>
                </a:solidFill>
                <a:ea typeface="Aptos" panose="020B0004020202020204" pitchFamily="34" charset="0"/>
              </a:rPr>
              <a:t>50 000 Kč</a:t>
            </a:r>
            <a:r>
              <a:rPr lang="cs-CZ" sz="1800" kern="0" dirty="0">
                <a:ea typeface="Aptos" panose="020B0004020202020204" pitchFamily="34" charset="0"/>
              </a:rPr>
              <a:t>, původně bylo 100 000 Kč</a:t>
            </a:r>
          </a:p>
          <a:p>
            <a:r>
              <a:rPr lang="cs-CZ" sz="1800" kern="0" dirty="0">
                <a:ea typeface="Aptos" panose="020B0004020202020204" pitchFamily="34" charset="0"/>
              </a:rPr>
              <a:t>Maximální výše příspěvku na jeden projekt je stanovena nově :</a:t>
            </a:r>
          </a:p>
          <a:p>
            <a:pPr marL="0" indent="0">
              <a:buNone/>
            </a:pPr>
            <a:r>
              <a:rPr lang="cs-CZ" sz="1800" kern="0" dirty="0">
                <a:ea typeface="Aptos" panose="020B0004020202020204" pitchFamily="34" charset="0"/>
              </a:rPr>
              <a:t>     2.2. u mateřské školy na částku </a:t>
            </a:r>
            <a:r>
              <a:rPr lang="cs-CZ" sz="1800" kern="0" dirty="0">
                <a:solidFill>
                  <a:srgbClr val="FF0000"/>
                </a:solidFill>
                <a:ea typeface="Aptos" panose="020B0004020202020204" pitchFamily="34" charset="0"/>
              </a:rPr>
              <a:t>100 000 Kč</a:t>
            </a:r>
            <a:r>
              <a:rPr lang="cs-CZ" sz="1800" kern="0" dirty="0">
                <a:ea typeface="Aptos" panose="020B0004020202020204" pitchFamily="34" charset="0"/>
              </a:rPr>
              <a:t>, původně bylo 500 000 Kč</a:t>
            </a:r>
          </a:p>
          <a:p>
            <a:pPr marL="0" indent="0">
              <a:buNone/>
            </a:pPr>
            <a:endParaRPr lang="cs-CZ" sz="1800" b="1" kern="0" dirty="0">
              <a:ea typeface="Aptos" panose="020B0004020202020204" pitchFamily="34" charset="0"/>
            </a:endParaRPr>
          </a:p>
          <a:p>
            <a:r>
              <a:rPr lang="cs-CZ" sz="1800" b="1" kern="0" dirty="0">
                <a:effectLst/>
                <a:ea typeface="Aptos" panose="020B0004020202020204" pitchFamily="34" charset="0"/>
              </a:rPr>
              <a:t>Nové znění článku VII. bodu 9 </a:t>
            </a:r>
            <a:r>
              <a:rPr lang="cs-CZ" sz="1800" kern="0" dirty="0">
                <a:effectLst/>
                <a:ea typeface="Aptos" panose="020B00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1800" kern="0" dirty="0">
                <a:ea typeface="Aptos" panose="020B0004020202020204" pitchFamily="34" charset="0"/>
              </a:rPr>
              <a:t>    slovo </a:t>
            </a:r>
            <a:r>
              <a:rPr lang="cs-CZ" sz="1800" u="sng" kern="0" dirty="0">
                <a:ea typeface="Aptos" panose="020B0004020202020204" pitchFamily="34" charset="0"/>
              </a:rPr>
              <a:t>veškerých závazků </a:t>
            </a:r>
            <a:r>
              <a:rPr lang="cs-CZ" sz="1800" kern="0" dirty="0">
                <a:ea typeface="Aptos" panose="020B0004020202020204" pitchFamily="34" charset="0"/>
              </a:rPr>
              <a:t>je nahrazeno slovem </a:t>
            </a:r>
            <a:r>
              <a:rPr lang="cs-CZ" sz="1800" u="sng" kern="0" dirty="0">
                <a:ea typeface="Aptos" panose="020B0004020202020204" pitchFamily="34" charset="0"/>
              </a:rPr>
              <a:t>všech splatných závazků</a:t>
            </a:r>
          </a:p>
          <a:p>
            <a:pPr marL="0" indent="0">
              <a:buNone/>
            </a:pPr>
            <a:r>
              <a:rPr lang="cs-CZ" sz="1800" kern="0" dirty="0">
                <a:ea typeface="Aptos" panose="020B0004020202020204" pitchFamily="34" charset="0"/>
              </a:rPr>
              <a:t>    celý nový text podmínky zní : Předpokladem poskytnutí peněžních prostředků je vyrovnání </a:t>
            </a:r>
            <a:r>
              <a:rPr lang="cs-CZ" sz="1800" u="sng" kern="0" dirty="0">
                <a:ea typeface="Aptos" panose="020B0004020202020204" pitchFamily="34" charset="0"/>
              </a:rPr>
              <a:t>všech splatných  </a:t>
            </a:r>
          </a:p>
          <a:p>
            <a:pPr marL="0" indent="0">
              <a:buNone/>
            </a:pPr>
            <a:r>
              <a:rPr lang="cs-CZ" sz="1800" kern="0" dirty="0">
                <a:ea typeface="Aptos" panose="020B0004020202020204" pitchFamily="34" charset="0"/>
              </a:rPr>
              <a:t>    </a:t>
            </a:r>
            <a:r>
              <a:rPr lang="cs-CZ" sz="1800" u="sng" kern="0" dirty="0">
                <a:ea typeface="Aptos" panose="020B0004020202020204" pitchFamily="34" charset="0"/>
              </a:rPr>
              <a:t>závazků</a:t>
            </a:r>
            <a:r>
              <a:rPr lang="cs-CZ" sz="1800" kern="0" dirty="0">
                <a:ea typeface="Aptos" panose="020B0004020202020204" pitchFamily="34" charset="0"/>
              </a:rPr>
              <a:t> žadatele vůči SMO a městským obvodům SMO, jimi zřízeným příspěvkovým organizacím, obchodním </a:t>
            </a:r>
          </a:p>
          <a:p>
            <a:pPr marL="0" indent="0">
              <a:buNone/>
            </a:pPr>
            <a:r>
              <a:rPr lang="cs-CZ" sz="1800" kern="0" dirty="0">
                <a:ea typeface="Aptos" panose="020B0004020202020204" pitchFamily="34" charset="0"/>
              </a:rPr>
              <a:t>    společnostem s majetkovou účastí SMO. </a:t>
            </a:r>
          </a:p>
          <a:p>
            <a:pPr marL="0" indent="0">
              <a:buNone/>
            </a:pPr>
            <a:r>
              <a:rPr lang="cs-CZ" sz="1800" kern="0" dirty="0">
                <a:ea typeface="Aptos" panose="020B0004020202020204" pitchFamily="34" charset="0"/>
              </a:rPr>
              <a:t>    Další znění bodu zůstává beze změn.</a:t>
            </a:r>
          </a:p>
        </p:txBody>
      </p:sp>
    </p:spTree>
    <p:extLst>
      <p:ext uri="{BB962C8B-B14F-4D97-AF65-F5344CB8AC3E}">
        <p14:creationId xmlns:p14="http://schemas.microsoft.com/office/powerpoint/2010/main" val="281458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71EB5CE-09F6-B9D9-F7BB-57E208A85165}"/>
              </a:ext>
            </a:extLst>
          </p:cNvPr>
          <p:cNvSpPr txBox="1"/>
          <p:nvPr/>
        </p:nvSpPr>
        <p:spPr>
          <a:xfrm>
            <a:off x="503426" y="117360"/>
            <a:ext cx="11618752" cy="5957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Článek IX. Uznatelné výdaje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Bod 2. Uznatelnými výdaji podle odstavce 1 jsou: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…Další podmínky související s mzdovými náklady jsou uznatelnými výdaji:… výuku mohou realizovat pouze: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rodilý mluvčí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(pro účely 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čl.IX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. Bod 2.1.2 této Výzvy) doplněn požadavek na pedagogické vzdělání dle zákona č. 563/2004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    Sb., o pedagogických pracovnících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Doplněno o cizince, který bude splňovat jazykovou úroveň C2 Společenského evropského referenčního rámce pro jazyky a zároveň bude splňovat pedagogické vzdělání dle zákona 563/2004 Sb., o pedagogických pracovnících.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Novela zákona o pedagogických pracovnících č. 197/2014 Sb. vyhlášena dne 12.09.2014 (s účinností od 01.01.2015), která pro vymezené specifické případy upravuje předpoklad odborné kvalifikace a možnost dalšího výkonu pedagogické činnosti některým osobám, které odbornou kvalifikaci nezískaly, se mimo jiné zabývá i odbornou kvalifikací „rodilých mluvčích“.</a:t>
            </a:r>
          </a:p>
          <a:p>
            <a:pPr lvl="0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Zákon nepoužívá přímo tento termín, je nahrazen termínem pedagogický pracovník, pro kterého je příslušný cizí jazyk rodným jazykem nebo který příslušný cizí jazyk ovládá na úrovni rodného jazyka. Jde o osoby, které se rodný jazyk naučily v dětství a je pro ně přirozený (mateřština), ve Výzvě označujeme výrazem rodilý mluvčí. Nebo o osoby, které si příslušný jazyk osvojily až v průběhu svého života, avšak způsobem, že ho ovládají na úrovni rodného jazyka, ve Výzvě označen jako cizinec splňující jazykovou úroveň C2.</a:t>
            </a:r>
            <a:r>
              <a:rPr lang="cs-CZ" dirty="0"/>
              <a:t>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85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3D7707E-6A32-22B9-1788-9251F752CCFC}"/>
              </a:ext>
            </a:extLst>
          </p:cNvPr>
          <p:cNvSpPr txBox="1"/>
          <p:nvPr/>
        </p:nvSpPr>
        <p:spPr>
          <a:xfrm>
            <a:off x="475861" y="1179025"/>
            <a:ext cx="11215396" cy="5247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Rozlišuje se mezi výukou cizího jazyka a výukou konverzace v cizím jazyce.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Předpokladem odborné kvalifikace pro výuku konverzace v příslušném cizím jazyce je střední vzdělání s maturitní zkouškou.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Předpokladem odborné kvalifikace pro výuku cizího jazyka je vysokoškolské vzdělání (jakéhokoli stupně).</a:t>
            </a:r>
          </a:p>
          <a:p>
            <a:pPr lvl="0"/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Pro ověření dosaženého vzdělání v zahraničí je možné se obrátit v případě  středního vzdělání s maturitní zkouškou na krajský úřad a v případě vysokoškolského vzdělání na krajský úřad nebo veřejnou vysokou školu, popřípadě MŠMT. </a:t>
            </a:r>
            <a:r>
              <a:rPr lang="cs-CZ" dirty="0"/>
              <a:t>Pro ověření vzdělání je požadováno, aby řediteli školy nebo školského zařízení byl předložen doklad o dosaženém vzdělání. </a:t>
            </a:r>
          </a:p>
          <a:p>
            <a:r>
              <a:rPr lang="cs-CZ" dirty="0"/>
              <a:t>Rodilí mluvčí mohou vykonávat pouze výuku příslušného cizího jazyka nebo výuku konverzace v příslušném cizím jazyce (dle jejich odborné kvalifikace) a nemohou vykonávat další přímou pedagogickou činnost, byť by spadala do druhu práce, který mají vymezen v pracovní smlouvě. </a:t>
            </a:r>
          </a:p>
          <a:p>
            <a:r>
              <a:rPr lang="cs-CZ" b="1" dirty="0"/>
              <a:t>Pro účely Výzvy </a:t>
            </a:r>
            <a:r>
              <a:rPr lang="cs-CZ" dirty="0"/>
              <a:t>-&gt; pedagogická způsobilost dle zákona č. 563/2004 Sb., o pedagogických pracovnících = </a:t>
            </a:r>
            <a:r>
              <a:rPr lang="cs-CZ" b="1" dirty="0"/>
              <a:t>odborná kvalifikace pro výuku podle zákona č. 563/2004 Sb., o pedagogických pracovnících, ve znění pozdějších předpisů. 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/>
              <a:t>Ředitelé škol a osoby v pozici statutárních orgánů škol jsou </a:t>
            </a:r>
            <a:r>
              <a:rPr lang="cs-CZ" b="1" dirty="0">
                <a:solidFill>
                  <a:srgbClr val="FF0000"/>
                </a:solidFill>
              </a:rPr>
              <a:t>plně kompetentní </a:t>
            </a:r>
            <a:r>
              <a:rPr lang="cs-CZ" b="1" dirty="0"/>
              <a:t>k ověření této podmínky a jsou  za ověření zodpovědní. </a:t>
            </a:r>
          </a:p>
          <a:p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914400" algn="l"/>
              </a:tabLst>
            </a:pP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48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0CDF447-46CC-82AB-A233-020ECF56B49D}"/>
              </a:ext>
            </a:extLst>
          </p:cNvPr>
          <p:cNvSpPr txBox="1"/>
          <p:nvPr/>
        </p:nvSpPr>
        <p:spPr>
          <a:xfrm>
            <a:off x="681135" y="612845"/>
            <a:ext cx="1103811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dirty="0"/>
              <a:t>Kompetence:</a:t>
            </a:r>
          </a:p>
          <a:p>
            <a:pPr lvl="0"/>
            <a:r>
              <a:rPr lang="cs-CZ" b="1" dirty="0"/>
              <a:t>jazykově kompetentní vyučující/lektor (pro účely čl. IX. bod 2.1.1. této Výzvy), a to s tímto vzděláním:</a:t>
            </a:r>
            <a:endParaRPr lang="cs-CZ" dirty="0"/>
          </a:p>
          <a:p>
            <a:pPr lvl="0"/>
            <a:r>
              <a:rPr lang="cs-CZ" dirty="0"/>
              <a:t>u MŠ – jazyková zkouška odpovídající minimální úrovni B1 Společného evropského referenčního rámce pro jazyky (dále jen „úroveň B1“), </a:t>
            </a:r>
          </a:p>
          <a:p>
            <a:pPr lvl="0"/>
            <a:r>
              <a:rPr lang="cs-CZ" dirty="0"/>
              <a:t>u ZŠ – aprobace cizí jazyk + předmět, aprobace předmět + jazyková zkouška odpovídající minimální úrovni B2 Společného evropského referenčního rámce pro jazyky (dále jen „úroveň B2“), </a:t>
            </a:r>
          </a:p>
          <a:p>
            <a:pPr lvl="0"/>
            <a:r>
              <a:rPr lang="cs-CZ" dirty="0"/>
              <a:t>u SŠ – aprobace cizí jazyk + předmět, aprobace předmět + jazyková zkouška odpovídající minimální úrovni C1 Společného evropského referenčního rámce pro jazyky (dále jen „úroveň C1“),</a:t>
            </a:r>
          </a:p>
          <a:p>
            <a:pPr lvl="0"/>
            <a:r>
              <a:rPr lang="cs-CZ" dirty="0"/>
              <a:t>Odpovídající stupeň jazykové úrovně je možno zkontrolovat v </a:t>
            </a:r>
            <a:r>
              <a:rPr lang="cs-CZ" b="1" dirty="0"/>
              <a:t>Seznamu standardizovaných zkoušek</a:t>
            </a:r>
            <a:r>
              <a:rPr lang="cs-CZ" dirty="0"/>
              <a:t>, který najdete na stránkách </a:t>
            </a:r>
            <a:r>
              <a:rPr lang="cs-CZ" b="1" dirty="0"/>
              <a:t>Ministerstva školství, mládeže a tělovýchovy.</a:t>
            </a:r>
          </a:p>
          <a:p>
            <a:pPr lvl="0"/>
            <a:endParaRPr lang="cs-CZ" b="1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b="1" dirty="0"/>
              <a:t>Rodilý mluvčí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b="1" dirty="0"/>
              <a:t>Občan jiné než české národnosti</a:t>
            </a:r>
            <a:r>
              <a:rPr lang="cs-CZ" dirty="0"/>
              <a:t>, který příslušný jazyk ovládá na úrovni rodilého mluvčího („úroveň C2“ ),</a:t>
            </a:r>
          </a:p>
          <a:p>
            <a:pPr lvl="0"/>
            <a:r>
              <a:rPr lang="cs-CZ" dirty="0"/>
              <a:t>splňující odbornou kvalifikaci dle zákona č. 563/2004 Sb., o pedagogických pracovnících, ve znění pozdějších předpisů</a:t>
            </a:r>
          </a:p>
          <a:p>
            <a:pPr lvl="0"/>
            <a:r>
              <a:rPr lang="cs-CZ" dirty="0"/>
              <a:t>konverzace v cizím jazyce – středoškolské vzdělání doložené maturitní zkouškou</a:t>
            </a:r>
          </a:p>
          <a:p>
            <a:pPr lvl="0"/>
            <a:r>
              <a:rPr lang="cs-CZ" dirty="0"/>
              <a:t>Výuka cizího jazyka – vysokoškolské vzdělání jakéhokoliv stupně </a:t>
            </a:r>
          </a:p>
          <a:p>
            <a:pPr lvl="0"/>
            <a:endParaRPr lang="cs-CZ" b="1" dirty="0"/>
          </a:p>
          <a:p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Bod 3. – nově jsou uznatelnými náklady i poštovní služby včetně balného a dopravy – ale pouze v případě, že takový výdaj splňuje všechny ostatní podmínky uvedené v odstavci 1 tohoto článku a zároveň souvisí s bilingvní  cizojazyčnou výukou a výukou cizího jazyka</a:t>
            </a:r>
          </a:p>
          <a:p>
            <a:pPr lvl="0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39347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64A9493-EE36-E7B0-65FA-23C693436D14}"/>
              </a:ext>
            </a:extLst>
          </p:cNvPr>
          <p:cNvSpPr txBox="1"/>
          <p:nvPr/>
        </p:nvSpPr>
        <p:spPr>
          <a:xfrm>
            <a:off x="597159" y="270589"/>
            <a:ext cx="11196735" cy="6462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Článek X. Administrace žádostí a kritéria pro hodnocení žádosti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Bod 3. – hodnocení  parametrů žádosti ( max. 100 bodů):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tabLst>
                <a:tab pos="914400" algn="l"/>
              </a:tabLst>
            </a:pPr>
            <a:r>
              <a:rPr lang="cs-CZ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3.1. stupeň poskytovaného vzdělávání</a:t>
            </a: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 (max. 35 bodů) nově </a:t>
            </a:r>
            <a:r>
              <a:rPr lang="cs-CZ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(max. 40 bodů)</a:t>
            </a:r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MŠ 7 bodů, ZŠ 10 bodů, SŠ 13 bodů </a:t>
            </a:r>
            <a:r>
              <a:rPr lang="cs-CZ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nově MŠ 5 bodů, ZŠ 12 bodů, SŠ 13 bodů</a:t>
            </a:r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počty dětí, žáků </a:t>
            </a:r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MŠ 5 dětí  - 1 bod </a:t>
            </a:r>
            <a:r>
              <a:rPr lang="cs-CZ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nově MŠ 10 dětí – 1 bod</a:t>
            </a:r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ZŠ, SŠ 10 žáků – 1 bod</a:t>
            </a:r>
          </a:p>
          <a:p>
            <a:pPr lv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Záměrem je podpořit žáky základní školy, kde dochází k největšímu pokroku v učení cizích jazyků. </a:t>
            </a:r>
          </a:p>
          <a:p>
            <a:pPr lv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Složení  mezinárodních jazykových zkoušek umožňuje lepší startovací pozici pro přijetí na střední školu.</a:t>
            </a:r>
          </a:p>
          <a:p>
            <a:pPr lv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914400" algn="l"/>
              </a:tabLst>
            </a:pPr>
            <a:endParaRPr lang="cs-CZ" b="1" u="sng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cs-CZ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3.2. úroveň jazykového vzdělání </a:t>
            </a: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( max. 20 bodů ) zůstává beze změn</a:t>
            </a:r>
          </a:p>
          <a:p>
            <a:pPr lv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914400" algn="l"/>
              </a:tabLst>
            </a:pPr>
            <a:endParaRPr lang="cs-CZ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cs-CZ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3.3 zkušenosti bilingvní výuka, cizojazyčná výuka, CLIL v předchozích letech </a:t>
            </a: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(max. 15 bodů) zůstává beze změn</a:t>
            </a:r>
          </a:p>
          <a:p>
            <a:pPr lv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914400" algn="l"/>
              </a:tabLst>
            </a:pPr>
            <a:endParaRPr lang="cs-CZ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cs-CZ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3.4. </a:t>
            </a:r>
            <a:r>
              <a:rPr lang="cs-CZ" b="1" u="sng" dirty="0"/>
              <a:t>jako specifická kritéria výsledky monitorování projektů za předcházející rok </a:t>
            </a:r>
            <a:r>
              <a:rPr lang="cs-CZ" dirty="0"/>
              <a:t>(max. 10 bodů) </a:t>
            </a:r>
            <a:r>
              <a:rPr lang="cs-CZ" dirty="0">
                <a:solidFill>
                  <a:srgbClr val="FF0000"/>
                </a:solidFill>
              </a:rPr>
              <a:t>nově (max.5 bodů)</a:t>
            </a:r>
            <a:endParaRPr lang="cs-CZ" dirty="0"/>
          </a:p>
          <a:p>
            <a:pPr marL="742950" indent="-285750" algn="just">
              <a:buFontTx/>
              <a:buChar char="-"/>
            </a:pPr>
            <a:r>
              <a:rPr lang="cs-CZ" dirty="0"/>
              <a:t>spolupráce školy s poskytovatelem 0-5 bodů </a:t>
            </a:r>
            <a:r>
              <a:rPr lang="cs-CZ" dirty="0">
                <a:solidFill>
                  <a:srgbClr val="FF0000"/>
                </a:solidFill>
              </a:rPr>
              <a:t>nově 0 – 2,5 body</a:t>
            </a:r>
          </a:p>
          <a:p>
            <a:pPr marL="742950" indent="-285750" algn="just">
              <a:buFontTx/>
              <a:buChar char="-"/>
            </a:pPr>
            <a:r>
              <a:rPr lang="cs-CZ" dirty="0"/>
              <a:t>úroveň finančního vypořádání 0-5 bodů </a:t>
            </a:r>
            <a:r>
              <a:rPr lang="cs-CZ" dirty="0">
                <a:solidFill>
                  <a:srgbClr val="FF0000"/>
                </a:solidFill>
              </a:rPr>
              <a:t>nově 0 – 2,5 body</a:t>
            </a:r>
          </a:p>
          <a:p>
            <a:pPr lv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914400" algn="l"/>
              </a:tabLst>
            </a:pPr>
            <a:endParaRPr lang="cs-CZ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124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944EEA-DD38-263B-0138-A5EF071FD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936"/>
          </a:xfrm>
        </p:spPr>
        <p:txBody>
          <a:bodyPr>
            <a:normAutofit fontScale="90000"/>
          </a:bodyPr>
          <a:lstStyle/>
          <a:p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</a:t>
            </a:r>
            <a:endParaRPr lang="cs-CZ" sz="1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65960A-7EE0-7D0D-A6C8-46CF8E26E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1061"/>
            <a:ext cx="10515600" cy="638402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800" b="1" u="sng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3.5. mezinárodní jazykové a maturitní zkoušky </a:t>
            </a:r>
            <a:r>
              <a:rPr lang="cs-CZ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( max. 20 bodů ) zůstává beze změn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Na základě uvedeného bodového hodnocení doporučí komise orgánům města poskytnout příspěvek v konkrétní výši.</a:t>
            </a:r>
            <a:r>
              <a:rPr lang="cs-CZ" sz="1800" dirty="0">
                <a:ea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cs-CZ" sz="18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rgbClr val="000000"/>
                </a:solidFill>
                <a:ea typeface="Times New Roman" panose="02020603050405020304" pitchFamily="18" charset="0"/>
              </a:rPr>
              <a:t>                   O poskytnutí příspěvků  rozhodne rada města nejpozději do konce června 2026</a:t>
            </a:r>
            <a:r>
              <a:rPr lang="cs-CZ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/>
          </a:p>
        </p:txBody>
      </p:sp>
      <p:pic>
        <p:nvPicPr>
          <p:cNvPr id="5" name="Obrázek 4" descr="Ruce držící dílky puzzle">
            <a:extLst>
              <a:ext uri="{FF2B5EF4-FFF2-40B4-BE49-F238E27FC236}">
                <a16:creationId xmlns:a16="http://schemas.microsoft.com/office/drawing/2014/main" id="{F2EFC839-6E4C-95E5-4354-69AFFF3AD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880" y="3346101"/>
            <a:ext cx="7053942" cy="351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712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3885</TotalTime>
  <Words>1663</Words>
  <Application>Microsoft Office PowerPoint</Application>
  <PresentationFormat>Širokoúhlá obrazovka</PresentationFormat>
  <Paragraphs>126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40" baseType="lpstr">
      <vt:lpstr>Aptos</vt:lpstr>
      <vt:lpstr>Arial</vt:lpstr>
      <vt:lpstr>Calibri</vt:lpstr>
      <vt:lpstr>Calibri Light</vt:lpstr>
      <vt:lpstr>Symbol</vt:lpstr>
      <vt:lpstr>Times New Roman</vt:lpstr>
      <vt:lpstr>Wingdings</vt:lpstr>
      <vt:lpstr>Motiv Office</vt:lpstr>
      <vt:lpstr>Prezentace aplikace PowerPoint</vt:lpstr>
      <vt:lpstr>  Výzva na podporu cizojazyčné výuky na území statutárního města Ostravy pro školní rok 2026/2027  </vt:lpstr>
      <vt:lpstr>Prezentace aplikace PowerPoint</vt:lpstr>
      <vt:lpstr>Lhůta pro podání žádosti:                                                              od 10.04.2026 do 24.04.2026  </vt:lpstr>
      <vt:lpstr>Prezentace aplikace PowerPoint</vt:lpstr>
      <vt:lpstr>Prezentace aplikace PowerPoint</vt:lpstr>
      <vt:lpstr>Prezentace aplikace PowerPoint</vt:lpstr>
      <vt:lpstr>Prezentace aplikace PowerPoint</vt:lpstr>
      <vt:lpstr>        </vt:lpstr>
      <vt:lpstr>Postup pro podání žádostí o poskytnutí peněžních prostředků z rozpočtu SMO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Je důležité  před vyplněním žádosti prostudovat Příručku pro žadatele o dotaci k systému EvAgend !!!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Výzva : Příspěvková organizace zřizována městskými obvody nebo SMO má povinné přílohy :</vt:lpstr>
      <vt:lpstr>                                                                                                                                                             Kontaktní osoba pro oblast cizojazyčné výuky                                                                                                                                           Ing. Taťána Luptáková                                                                              tatana.luptakova@ostrava.cz                                                                                                                                                                                                                                   599 443 203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Postup pro podání žádostí o poskytnutí peněžních prostředků z rozpočtu SMO</dc:title>
  <dc:creator>Luptáková Taťána</dc:creator>
  <cp:lastModifiedBy>Luptáková Taťána</cp:lastModifiedBy>
  <cp:revision>94</cp:revision>
  <cp:lastPrinted>2026-04-02T05:17:48Z</cp:lastPrinted>
  <dcterms:created xsi:type="dcterms:W3CDTF">2023-02-21T13:03:17Z</dcterms:created>
  <dcterms:modified xsi:type="dcterms:W3CDTF">2026-04-02T07:31:52Z</dcterms:modified>
</cp:coreProperties>
</file>