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0" r:id="rId3"/>
    <p:sldId id="368" r:id="rId4"/>
    <p:sldId id="288" r:id="rId5"/>
    <p:sldId id="434" r:id="rId6"/>
    <p:sldId id="390" r:id="rId7"/>
    <p:sldId id="362" r:id="rId8"/>
    <p:sldId id="437" r:id="rId9"/>
    <p:sldId id="436" r:id="rId10"/>
    <p:sldId id="415" r:id="rId11"/>
    <p:sldId id="438" r:id="rId12"/>
    <p:sldId id="356" r:id="rId13"/>
    <p:sldId id="439" r:id="rId14"/>
    <p:sldId id="445" r:id="rId15"/>
    <p:sldId id="446" r:id="rId16"/>
    <p:sldId id="377" r:id="rId17"/>
    <p:sldId id="419" r:id="rId18"/>
    <p:sldId id="447" r:id="rId19"/>
    <p:sldId id="444" r:id="rId20"/>
    <p:sldId id="440" r:id="rId21"/>
    <p:sldId id="392" r:id="rId22"/>
    <p:sldId id="393" r:id="rId23"/>
    <p:sldId id="441" r:id="rId24"/>
    <p:sldId id="442" r:id="rId25"/>
    <p:sldId id="443" r:id="rId26"/>
    <p:sldId id="394" r:id="rId27"/>
    <p:sldId id="280" r:id="rId28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A5E61B-B1F1-5596-E488-F9A5BB1C9057}" name="Tisoňová Martina" initials="TM" userId="S::MTisonova@ostrava.cz::15ff16ee-e6c9-4ae8-a954-723e67b5ead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ádečková Sylv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0"/>
    <a:srgbClr val="003C69"/>
    <a:srgbClr val="4E885C"/>
    <a:srgbClr val="BBE0E3"/>
    <a:srgbClr val="33CCFF"/>
    <a:srgbClr val="3F9780"/>
    <a:srgbClr val="202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2178" y="96"/>
      </p:cViewPr>
      <p:guideLst>
        <p:guide orient="horz" pos="365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FB3090-A40E-108F-4936-B435231222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defTabSz="95627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A872E4-52A1-DD79-8EB0-AE29B28EEB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02" y="1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 defTabSz="95627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086B82-F73E-1FAD-2609-CECD5B6BA6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409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defTabSz="95627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D356D3-D879-E5C3-3091-495601EF96F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02" y="9427409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 defTabSz="956270" eaLnBrk="1" hangingPunct="1">
              <a:defRPr sz="1300"/>
            </a:lvl1pPr>
          </a:lstStyle>
          <a:p>
            <a:pPr>
              <a:defRPr/>
            </a:pPr>
            <a:fld id="{B99585E1-7F4E-4021-8437-1852C1D01D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2F213F9-96AC-E8F6-7EF8-FDCADA602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defTabSz="95627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522FD7-385A-1C89-C5CE-5823C7D251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002" y="1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>
            <a:lvl1pPr algn="r" defTabSz="95627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F96CD18-45C1-1650-336C-23D3B26BD1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95C0057-2FE3-E59C-684B-69AB7A0EDF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3" y="4716023"/>
            <a:ext cx="5439010" cy="44679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D7AFDDE-DEEF-9820-E3DC-539F103CC8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409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defTabSz="956270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2D6F88-85F9-B153-68DB-A8A9041B1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02" y="9427409"/>
            <a:ext cx="2945587" cy="4984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70" tIns="47785" rIns="95570" bIns="47785" numCol="1" anchor="b" anchorCtr="0" compatLnSpc="1">
            <a:prstTxWarp prst="textNoShape">
              <a:avLst/>
            </a:prstTxWarp>
          </a:bodyPr>
          <a:lstStyle>
            <a:lvl1pPr algn="r" defTabSz="956270" eaLnBrk="1" hangingPunct="1">
              <a:defRPr sz="1300"/>
            </a:lvl1pPr>
          </a:lstStyle>
          <a:p>
            <a:pPr>
              <a:defRPr/>
            </a:pPr>
            <a:fld id="{8D7702E3-DBC5-463B-9771-DF0971D430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E3D72E7-8326-F9E2-CD4D-07C061479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0988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8713" indent="-225425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9563" indent="-225425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413" indent="-225425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76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48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20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92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3DBCD3-C1A8-4F3F-B0A0-7C958219F6B7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65155BF-50CC-1B78-5ED3-87E3523F1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F9B3929-1797-909D-5859-B570463AD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58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26A5D-9C10-FAD2-6A43-8BFE23C7B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625D0D6-8C18-049C-58A7-CB6F06F72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7BEB44-BE62-C380-A304-5CEFB04E4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F95B9D-96AF-B127-DCD4-66B07A2D6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073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C12DE-DE9D-C903-AC1B-01BFEBC6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B7C6C1-1FB2-8DE8-2701-4E89571A3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A777F20-EB20-39DE-E3FE-655886DE4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EF2816-A073-F7FD-8BDE-43C55E9E8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64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BFB75-16A7-9665-DF8B-9584C4DC3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828FA8-12BE-48FF-236B-DB00286C2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C5A8A00-FD87-6053-3AD2-203277464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6205A9-C620-C9FD-885B-7CB8935E8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929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079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8829-FD7F-7C87-F482-D71AB732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85B49E2-71B9-84BE-A578-F84EFAF46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1B5F5A-5AE8-0FF4-4196-9260C1844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685AA0-251F-3529-B5A7-5ACE5A590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540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115D9-54D1-969A-3579-FFB21107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45DA9D5-DBA8-FFD5-230E-7091E4E9F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629A30A-7025-398E-3148-913781566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5DBD4B-3EB9-88F3-1B1B-902DD8151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273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41E43-356E-7093-D166-B574F623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85EFCF4-FDD8-98D8-079A-807578A55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38A37B-4C67-0128-7349-B874FB8D6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15EA24-7FE2-D364-6E94-52A1E395A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692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1410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87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678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F66F9-285C-6740-B2CC-38460DA3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57DE8B-7064-ED0A-81CD-985A1B159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0F76F6-447F-CCAA-16D4-76DFDE951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F5F322-E2C6-7752-9CE6-3191F648D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5993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6C0B-B228-D52A-F5FF-CF33F10E5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2EDE7D5-DA21-12A4-ACA2-FC146D3DA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C179AF-0FF3-E47A-E9BA-C67B8ADB8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2288BB-DCB5-0392-0B57-9701B52F9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300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F8A80-B41D-8078-FB43-55AC59CA7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34D634-C3C6-26F7-AF6F-75DEED3B0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8FF5A3-D68A-20F6-F0B5-D480FBA98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5A554C-0241-5892-5538-7D0E40750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6738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3564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EECF9A8-C12A-88F4-FC96-4E5C97D17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0988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8713" indent="-225425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9563" indent="-225425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413" indent="-225425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76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48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20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9213" indent="-225425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60488-EEDE-46AF-BDC2-B07085C57AD9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5660DDC-648A-A805-2E6D-06BE880EA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10459BD-2116-51C9-D884-EA503F4B6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9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070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55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537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745A-3C2D-2818-5A62-482F3D31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E2C0D22-F8A5-D8F9-C71B-1A16F5CC5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0095B3-A7E4-4B5E-2F7E-1C68EB6C0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91ADAA-DC31-F16C-D74C-17EB7CABB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375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6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C1016-F4B7-4466-BEA0-40D4BC12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E60CC2-665C-4906-3364-14392A9C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EE5D94E-479B-5C0B-1389-D870A7FF4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04BAF-41FE-05BC-4379-71C29E4B6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7702E3-DBC5-463B-9771-DF0971D43098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31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7989E-EAFF-701C-640A-D95C570C8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33F00-3FCD-05D4-A5B1-F21C21B2C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C884ED-4AD3-E7D7-856E-7DA0CFB7E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5EB1-EC8C-4294-8DBE-2A079E05D9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326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0B5928-3C84-31AD-09CD-4E7E71393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A1F2B-2483-9392-59E9-3F927654B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24FAB-8FCD-6BE5-93A7-FE152560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3FA7-1EBD-4264-87A4-B394ACD72F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FEAD35-27A3-C5C1-CF4E-7CF54781F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8EDB5-EA23-8900-1D30-2AC372F6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E0B138-A6B3-953A-616C-6D3E12716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4353-451B-4CEF-BB0B-9C22251EF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742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grafu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83C5BD-A42F-F351-7F6D-D9FBF0F0B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34004-B365-051F-4E77-480C4812A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AA7A7-797A-EE68-6663-E8AEDEF9C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6DEA7-A69D-4D3D-BECE-488079DB0F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46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549EC-6EEE-5387-14D5-BC66523DF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C0F78-ADB7-5CBA-C3F7-3658083FB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6A46B-CA7F-88F0-3D70-A3BE32D32C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4211-0E20-4A5E-8CC7-D14B4C4A15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505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399C1F-BD52-2CCA-04DA-0A2EAC5E0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8D5CA-6A31-8471-CA14-8C56B35B2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7A07AE-7B8D-760F-2AB0-C17A1DA93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9DD88-5DBD-4DD1-91EA-E3AC8EC095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148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DE9CC9-27A5-F721-8309-6F471E82C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08CAEF-A626-6A77-EB39-BA4E4DB814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8301E-486B-E8FD-7562-098D27EA5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25BC-8012-463B-9AC3-B1461A8F5D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21E44-12CC-4720-C9A7-34ED38321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3D5F5-7232-5EDD-96C8-04EF51118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4E6A27-47E6-B2D6-71D5-3FE22DD65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AAEC-206C-4B4F-A494-BCA497A254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665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5BF35-A500-B820-BAF1-456C55A12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EEC9C-861F-8035-6A9A-70ABA8895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E4A8A-7B4D-C5F7-EB10-CC29DB48A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1064-13C0-4137-9325-73615230A4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41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FED012-7BB1-3EC0-D14B-EE305FCA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B08AEF-70F1-6FE4-8ED8-A6ADDD670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79D265-7C66-9AE0-5742-885B7FE2B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9571-E7D2-4CD1-9498-89AD650EC5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193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25AF3B-0784-91B4-9080-7D33B90A4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824C99-D6E1-FE77-66A5-E3DAC8617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71D906-C33E-A270-F018-F3C9FFEB7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E3EA-0643-4C11-BBA8-73FE76E8A8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14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306906-ED47-1B3C-A240-8ADEA404C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0AB7E6-77D5-FE42-2FC0-309678FC2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C55037-A539-6850-D73C-48349F40D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7EB4-0B9D-4053-8B31-192F994DE5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749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EC060-8BDA-44CF-193A-D04C18557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CC06A-E474-48B8-B9FF-99E60DFCA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060D0-6E89-400F-B579-AC42B8ED9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EEDF-7CF8-4190-8F83-6946828CBE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748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7ADDA-5A76-1F59-22C6-3B83891F5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2BC08-780E-A747-C92D-92528C559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27382-9E93-E661-3D67-EDAC54D4B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BC34-3EC2-4E08-B427-BE41EFF5F2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31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262AD8-77BF-9D06-3F2D-D19B036FD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CA2300-2E1A-045E-70E0-9A11C8ECA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7816CE-EF0B-98C9-2261-C80502E8A2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3EC097-C4F3-02CD-DB60-0A48E566D0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80AB73-FD29-1710-52F3-82D78FCC37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B6C3AAD-9557-4709-BD77-775BBCFCC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1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jnovysport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DBBF347-1320-B9C2-07BD-6B39CF15AEA1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>
          <a:xfrm>
            <a:off x="482600" y="1052513"/>
            <a:ext cx="8050213" cy="4608735"/>
          </a:xfrm>
        </p:spPr>
        <p:txBody>
          <a:bodyPr lIns="0" tIns="0" rIns="0" bIns="0" anchor="t"/>
          <a:lstStyle/>
          <a:p>
            <a:pPr eaLnBrk="1" hangingPunct="1">
              <a:defRPr/>
            </a:pPr>
            <a:br>
              <a:rPr lang="pl-PL" sz="2400" b="1" dirty="0">
                <a:solidFill>
                  <a:srgbClr val="003C69"/>
                </a:solidFill>
              </a:rPr>
            </a:br>
            <a:r>
              <a:rPr lang="pl-PL" sz="4800" b="1" dirty="0">
                <a:solidFill>
                  <a:srgbClr val="003C69"/>
                </a:solidFill>
              </a:rPr>
              <a:t>Dotační programy</a:t>
            </a:r>
            <a:br>
              <a:rPr lang="pl-PL" sz="4800" b="1" dirty="0">
                <a:solidFill>
                  <a:srgbClr val="003C69"/>
                </a:solidFill>
              </a:rPr>
            </a:br>
            <a:r>
              <a:rPr lang="pl-PL" sz="4800" b="1" dirty="0">
                <a:solidFill>
                  <a:srgbClr val="003C69"/>
                </a:solidFill>
              </a:rPr>
              <a:t>na podporu sportu pro rok 2026</a:t>
            </a: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4000" b="1" dirty="0">
                <a:solidFill>
                  <a:srgbClr val="003C69"/>
                </a:solidFill>
              </a:rPr>
            </a:br>
            <a:r>
              <a:rPr lang="cs-CZ" altLang="cs-CZ" sz="2800" b="1" dirty="0">
                <a:solidFill>
                  <a:srgbClr val="003C69"/>
                </a:solidFill>
              </a:rPr>
              <a:t>seminář pro žadatele</a:t>
            </a: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4000" b="1" dirty="0">
                <a:solidFill>
                  <a:srgbClr val="003C69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Odbor sportu</a:t>
            </a:r>
            <a:br>
              <a:rPr lang="cs-CZ" altLang="cs-CZ" sz="2000" b="1" dirty="0">
                <a:solidFill>
                  <a:srgbClr val="00ADD0"/>
                </a:solidFill>
              </a:rPr>
            </a:br>
            <a:br>
              <a:rPr lang="cs-CZ" altLang="cs-CZ" sz="2000" b="1" dirty="0">
                <a:solidFill>
                  <a:srgbClr val="00ADD0"/>
                </a:solidFill>
              </a:rPr>
            </a:b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1600" b="1" dirty="0">
                <a:solidFill>
                  <a:srgbClr val="00ADD0"/>
                </a:solidFill>
              </a:rPr>
              <a:t>01.09.2025</a:t>
            </a:r>
          </a:p>
        </p:txBody>
      </p:sp>
      <p:pic>
        <p:nvPicPr>
          <p:cNvPr id="7" name="Obrázek 6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A3E85C3-3945-FB69-1E96-E567EA270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1172A256-3801-5245-F371-6BC883790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30A19DCB-0C65-A65B-7F6F-230592E4A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184" y="1156209"/>
            <a:ext cx="8048297" cy="512192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Že uznatelným nákladem projektu je náklad, který je…</a:t>
            </a:r>
          </a:p>
          <a:p>
            <a:pPr algn="just"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 …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uveden v položkovém rozpočtu projektu, přičemž </a:t>
            </a:r>
            <a:r>
              <a:rPr lang="cs-CZ" sz="20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jsou povoleny libovolné přesuny 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 jednotlivými zvolenými nákladovými položkami (které jsou v žádosti a posléze ve smlouvě!) za podmínky dodržení limitů uvedených u konkrétních uznatelných nákladů. 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Příjemce dotace tak může dělat finanční přesuny mezi jednotlivými nákladovými druhy s tím, že výše dotační podpory se tímto nemění.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rgbClr val="00ADD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PROTO!!!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Doporučujeme do žádosti uvést </a:t>
            </a:r>
            <a:r>
              <a:rPr lang="cs-CZ" sz="20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všechny uznatelné náklady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daného programu, aby se předešlo tvorbě dodatků.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BUĎTE POZORNÍ a pečlivě dodržujte </a:t>
            </a:r>
            <a:r>
              <a:rPr lang="cs-CZ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stanovené limity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jednotlivých nákladových druhů.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8D89B93-43B6-53A1-9F0B-76A2C706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STÁLE PLATÍ…</a:t>
            </a: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3006676-365A-70AF-B88C-204130C12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E68F2B3D-8245-1CF2-EFDD-4E1E9CFA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399625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E13DF-BB9C-5D0E-ABB3-1701ADA0C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B2709812-BA38-90AC-9AA9-DEDB8B6E1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184" y="1156209"/>
            <a:ext cx="8048297" cy="5121922"/>
          </a:xfrm>
        </p:spPr>
        <p:txBody>
          <a:bodyPr/>
          <a:lstStyle/>
          <a:p>
            <a:pPr algn="just">
              <a:buNone/>
            </a:pPr>
            <a:r>
              <a:rPr lang="cs-CZ" altLang="cs-CZ" sz="1800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Tělovýchova a sport</a:t>
            </a:r>
          </a:p>
          <a:p>
            <a:pPr algn="just"/>
            <a:r>
              <a:rPr lang="cs-CZ" altLang="cs-CZ" sz="1500" dirty="0">
                <a:latin typeface="+mj-lt"/>
                <a:cs typeface="Arial" panose="020B0604020202020204" pitchFamily="34" charset="0"/>
              </a:rPr>
              <a:t>Údaj o členské základně může být vyplněn n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předepsaném formuláři nebo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nahrazen importem z databáze ČUS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(https://is-sport.cz /login), a to ve formátu CSV,</a:t>
            </a:r>
          </a:p>
          <a:p>
            <a:pPr algn="just"/>
            <a:r>
              <a:rPr lang="cs-CZ" altLang="cs-CZ" sz="1500" dirty="0">
                <a:latin typeface="+mj-lt"/>
                <a:cs typeface="Arial" panose="020B0604020202020204" pitchFamily="34" charset="0"/>
              </a:rPr>
              <a:t>Žadatel, který dokládá, že je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akreditovanou sportovní akademií, střediskem nebo centrem mládeže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500" b="1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je povinen doložit potvrzení vydané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příslušným národním sportovním svazem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(například Český atletický svaz, ve fotbale Fotbalová asociace ČR a v cyklistice Český svaz cyklistiky apod),</a:t>
            </a:r>
          </a:p>
          <a:p>
            <a:pPr algn="just"/>
            <a:r>
              <a:rPr lang="cs-CZ" sz="1500" dirty="0">
                <a:latin typeface="+mj-lt"/>
                <a:ea typeface="Calibri" panose="020F0502020204030204" pitchFamily="34" charset="0"/>
              </a:rPr>
              <a:t>D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robný dlouhodobý hmotný majetek, dosud sportovní a tréninkové vybavení a pomůcky, nyní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drobný dlouhodobý hmotný majetek, který souvisí se sportovní činností,</a:t>
            </a:r>
          </a:p>
          <a:p>
            <a:pPr algn="just"/>
            <a:r>
              <a:rPr lang="cs-CZ" sz="1500" b="1" u="sng" dirty="0">
                <a:latin typeface="+mj-lt"/>
                <a:ea typeface="Calibri" panose="020F0502020204030204" pitchFamily="34" charset="0"/>
              </a:rPr>
              <a:t>Nákladový paušál je stanoven ve výši 10 % poskytnuté dotace, max však 100 000 Kč</a:t>
            </a:r>
            <a:r>
              <a:rPr lang="cs-CZ" sz="1500" dirty="0">
                <a:latin typeface="+mj-lt"/>
                <a:ea typeface="Calibri" panose="020F0502020204030204" pitchFamily="34" charset="0"/>
              </a:rPr>
              <a:t>, o tento paušál se již v žádosti nežádá,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Náklady vzniklé v cizí měně jsou uznatelné pouze přepočtené na českou měnu (CZK) kurzem platným v den úhrady </a:t>
            </a:r>
            <a:r>
              <a:rPr lang="cs-CZ" sz="1500" b="1" u="sng" dirty="0">
                <a:latin typeface="+mj-lt"/>
                <a:ea typeface="Calibri" panose="020F0502020204030204" pitchFamily="34" charset="0"/>
              </a:rPr>
              <a:t>do výše jejich skutečné úhrady z bankovního účtu,</a:t>
            </a:r>
            <a:endParaRPr lang="cs-CZ" sz="15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</a:rPr>
              <a:t>Zvýšila se horní </a:t>
            </a:r>
            <a:r>
              <a:rPr lang="cs-CZ" sz="1500" b="1" dirty="0">
                <a:latin typeface="+mj-lt"/>
                <a:ea typeface="Times New Roman" panose="02020603050405020304" pitchFamily="18" charset="0"/>
              </a:rPr>
              <a:t>hranice na </a:t>
            </a:r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</a:rPr>
              <a:t>externě dodané služby trenérů, kustodů, rozhodčích,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případně dalších pozic s ohledem na potřeby daného sportu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</a:rPr>
              <a:t>, maximálně však ve výši </a:t>
            </a:r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</a:rPr>
              <a:t>50.000 Kč na osobu a měsíc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cs-CZ" altLang="cs-CZ" sz="1500" dirty="0">
                <a:latin typeface="+mj-lt"/>
                <a:cs typeface="Arial" panose="020B0604020202020204" pitchFamily="34" charset="0"/>
              </a:rPr>
              <a:t>Mimořádné žádosti podané v roce 2026, k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teré svojí podstatou odpovídají podmínkám tohoto dotačního programu a budou podány v jiný než stanovený termín,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budou posuzovány v souladu s podmínkami tohoto dotačního programu a budou se na ně vztahovat veškeré povinnosti v programu stanovené</a:t>
            </a:r>
            <a:r>
              <a:rPr lang="cs-CZ" sz="1800" b="1" u="sng" dirty="0">
                <a:latin typeface="+mj-lt"/>
                <a:ea typeface="Calibri" panose="020F0502020204030204" pitchFamily="34" charset="0"/>
              </a:rPr>
              <a:t>.</a:t>
            </a:r>
            <a:endParaRPr lang="cs-CZ" altLang="cs-CZ" sz="1600" b="1" u="sng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225BEF4E-80FA-B7A9-70BD-0B78942D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Co zásadního se změnilo v programu</a:t>
            </a: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87649C9C-867B-CD8F-E96F-58D34D616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29D01B2D-9174-E3B4-C694-2C94A5B3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281312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46D920E-7D9B-364D-FBED-38A95013B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1325"/>
            <a:ext cx="8229600" cy="755427"/>
          </a:xfrm>
        </p:spPr>
        <p:txBody>
          <a:bodyPr/>
          <a:lstStyle/>
          <a:p>
            <a:r>
              <a:rPr lang="pl-PL" altLang="cs-CZ" sz="2400" b="1" dirty="0">
                <a:solidFill>
                  <a:srgbClr val="00ADD0"/>
                </a:solidFill>
              </a:rPr>
              <a:t>Co však v TV stále platí!!! že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ADD0"/>
              </a:solidFill>
            </a:endParaRP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42BC9A23-EB2E-93B2-3003-9CED11B73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342" y="1088740"/>
            <a:ext cx="8759316" cy="5189391"/>
          </a:xfrm>
        </p:spPr>
        <p:txBody>
          <a:bodyPr/>
          <a:lstStyle/>
          <a:p>
            <a:pPr algn="just"/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Vašimi partnery jsou Simona Hrbáčová a Markéta Kročilová</a:t>
            </a:r>
          </a:p>
          <a:p>
            <a:pPr algn="just"/>
            <a:r>
              <a:rPr lang="cs-CZ" altLang="cs-CZ" sz="1800" b="1" dirty="0">
                <a:solidFill>
                  <a:srgbClr val="00ADD0"/>
                </a:solidFill>
                <a:cs typeface="Arial" panose="020B0604020202020204" pitchFamily="34" charset="0"/>
              </a:rPr>
              <a:t>způsobilým žadatelem jsou </a:t>
            </a:r>
            <a:r>
              <a:rPr lang="cs-CZ" altLang="cs-CZ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právnické osoby zajišťující tělovýchovnou a sportovní činnost </a:t>
            </a:r>
            <a:r>
              <a:rPr lang="cs-CZ" altLang="cs-CZ" sz="1800" b="1" u="sng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 území SMO</a:t>
            </a:r>
            <a:endParaRPr lang="cs-CZ" sz="18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slouží k zapojení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dětí a mládeže ve věku 5–21 let a handicapovaných občanů bez omezení věku do pravidelných sportovních aktivit </a:t>
            </a:r>
          </a:p>
          <a:p>
            <a:pPr algn="just"/>
            <a:r>
              <a:rPr lang="cs-CZ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 nevztahuje na ú</a:t>
            </a: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čast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sportovce v navazujících sportovních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kempech, kurzech a obdobné sportovní činnosti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kterou sportovní klub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organizuje jako opakované sportovní akce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 možností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dobrovolné účasti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dětí a mládeže</a:t>
            </a:r>
          </a:p>
          <a:p>
            <a:pPr algn="just"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soutěžních kategorií platí podmínka </a:t>
            </a:r>
            <a:r>
              <a:rPr lang="cs-CZ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pravidelných </a:t>
            </a: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minimálně </a:t>
            </a:r>
            <a:r>
              <a:rPr lang="cs-CZ" sz="18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tréninkových jednotek týdně</a:t>
            </a:r>
            <a:r>
              <a:rPr lang="cs-CZ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minimální </a:t>
            </a:r>
            <a:r>
              <a:rPr lang="cs-CZ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délce 45 minut</a:t>
            </a: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v celkovém rozsahu </a:t>
            </a:r>
            <a:r>
              <a:rPr lang="cs-CZ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minimálně 30 týdnů za rok, u nesoutěžních kategorií pak </a:t>
            </a:r>
            <a:r>
              <a:rPr lang="cs-CZ" sz="18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tréninková jednotka týdně, také 30 týdnů za rok</a:t>
            </a:r>
            <a:endParaRPr lang="cs-CZ" sz="1800" u="sng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členský příspěvek v minimální výši 500 Kč </a:t>
            </a: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 daný rok (soutěžní období nebo kalendářní rok);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má trvalý pobyt </a:t>
            </a: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území okresu Ostrava – město nebo na území města studují (nutno doložit doklad o studiu).</a:t>
            </a:r>
            <a:endParaRPr lang="cs-CZ" sz="18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b="1" kern="0" dirty="0">
              <a:solidFill>
                <a:srgbClr val="00ADD0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ADD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2000" b="1" dirty="0">
                <a:solidFill>
                  <a:srgbClr val="00ADD0"/>
                </a:solidFill>
              </a:rPr>
              <a:t>				</a:t>
            </a:r>
            <a:endParaRPr lang="cs-CZ" altLang="cs-CZ" sz="1800" b="1" u="sng" dirty="0"/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9DE47332-67FF-5038-1A54-40958FA24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E425C4E-4D12-9ED3-A78D-F097F603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94A4-A9FB-45A5-7DE4-38504E342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F6AB49A9-EC99-E5D1-8A39-1A0D7FB083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184" y="1156209"/>
            <a:ext cx="8048297" cy="5121922"/>
          </a:xfrm>
        </p:spPr>
        <p:txBody>
          <a:bodyPr/>
          <a:lstStyle/>
          <a:p>
            <a:pPr algn="just">
              <a:buNone/>
            </a:pPr>
            <a:r>
              <a:rPr lang="cs-CZ" altLang="cs-CZ" sz="1800" b="1" dirty="0">
                <a:solidFill>
                  <a:srgbClr val="00A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Významné sportovní kluby</a:t>
            </a:r>
          </a:p>
          <a:p>
            <a:pPr algn="just">
              <a:buNone/>
            </a:pPr>
            <a:endParaRPr lang="cs-CZ" altLang="cs-CZ" sz="1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500" dirty="0">
                <a:latin typeface="+mj-lt"/>
                <a:ea typeface="Calibri" panose="020F0502020204030204" pitchFamily="34" charset="0"/>
              </a:rPr>
              <a:t>D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robný dlouhodobý hmotný majetek, dosud sportovní a tréninkové vybavení a pomůcky, nyní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drobný dlouhodobý hmotný majetek, který souvisí se sportovní činností,</a:t>
            </a:r>
          </a:p>
          <a:p>
            <a:pPr marL="0" indent="0" algn="just">
              <a:buNone/>
            </a:pPr>
            <a:endParaRPr lang="cs-CZ" sz="1500" b="1" u="sng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1500" b="1" u="sng" dirty="0">
                <a:latin typeface="+mj-lt"/>
                <a:ea typeface="Calibri" panose="020F0502020204030204" pitchFamily="34" charset="0"/>
              </a:rPr>
              <a:t>Nákladový paušál je stanoven ve výši 10 % poskytnuté dotace, max však 100 000 Kč</a:t>
            </a:r>
            <a:r>
              <a:rPr lang="cs-CZ" sz="1500" dirty="0">
                <a:latin typeface="+mj-lt"/>
                <a:ea typeface="Calibri" panose="020F0502020204030204" pitchFamily="34" charset="0"/>
              </a:rPr>
              <a:t>, o tento paušál se již v žádosti nežádá,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cs-CZ" sz="15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Náklady vzniklé v cizí měně jsou uznatelné pouze přepočtené na českou měnu (CZK) kurzem platným v den úhrady </a:t>
            </a:r>
            <a:r>
              <a:rPr lang="cs-CZ" sz="1500" b="1" u="sng" dirty="0">
                <a:latin typeface="+mj-lt"/>
                <a:ea typeface="Calibri" panose="020F0502020204030204" pitchFamily="34" charset="0"/>
              </a:rPr>
              <a:t>do výše jejich skutečné úhrady z bankovního účtu,</a:t>
            </a:r>
          </a:p>
          <a:p>
            <a:pPr marL="0" indent="0" algn="just">
              <a:buNone/>
            </a:pPr>
            <a:endParaRPr lang="cs-CZ" sz="15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</a:rPr>
              <a:t>Zvýšila se horní </a:t>
            </a:r>
            <a:r>
              <a:rPr lang="cs-CZ" sz="1500" b="1" dirty="0">
                <a:latin typeface="+mj-lt"/>
                <a:ea typeface="Times New Roman" panose="02020603050405020304" pitchFamily="18" charset="0"/>
              </a:rPr>
              <a:t>hranice na </a:t>
            </a:r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</a:rPr>
              <a:t>externě dodané služby trenérů, kustodů, rozhodčích, 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případně dalších pozic s ohledem na potřeby daného sportu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</a:rPr>
              <a:t>, maximálně však ve výši </a:t>
            </a:r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</a:rPr>
              <a:t>50.000 Kč na osobu a měsíc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endParaRPr lang="cs-CZ" sz="1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cs-CZ" altLang="cs-CZ" sz="1500" dirty="0">
                <a:latin typeface="+mj-lt"/>
                <a:cs typeface="Arial" panose="020B0604020202020204" pitchFamily="34" charset="0"/>
              </a:rPr>
              <a:t>Mimořádné žádosti podané v roce 2026, k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teré svojí podstatou odpovídají podmínkám tohoto dotačního programu a budou podány v jiný než stanovený termín,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budou posuzovány v souladu s podmínkami tohoto dotačního programu a budou se na ně vztahovat veškeré povinnosti v programu stanovené</a:t>
            </a:r>
            <a:r>
              <a:rPr lang="cs-CZ" sz="1800" b="1" u="sng" dirty="0">
                <a:latin typeface="+mj-lt"/>
                <a:ea typeface="Calibri" panose="020F0502020204030204" pitchFamily="34" charset="0"/>
              </a:rPr>
              <a:t>.</a:t>
            </a:r>
          </a:p>
          <a:p>
            <a:pPr algn="just">
              <a:buNone/>
            </a:pPr>
            <a:endParaRPr lang="cs-CZ" sz="1500" b="1" u="sng" dirty="0">
              <a:latin typeface="+mj-lt"/>
              <a:ea typeface="Calibri" panose="020F0502020204030204" pitchFamily="34" charset="0"/>
            </a:endParaRP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90D85FD-45B6-C657-AB85-491275845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Co zásadního se změnilo v programu</a:t>
            </a: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5BBC2921-B3D2-B370-7501-1600DDC4A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DF05FABB-4A91-D820-A63F-1126E794B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404438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FF2A8-3325-7166-93FF-AF3559F8F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DB6EB0E-ED62-64F0-EC8E-2E56D13FA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446"/>
            <a:ext cx="8229600" cy="755427"/>
          </a:xfrm>
        </p:spPr>
        <p:txBody>
          <a:bodyPr/>
          <a:lstStyle/>
          <a:p>
            <a:r>
              <a:rPr lang="pl-PL" altLang="cs-CZ" sz="2400" b="1" dirty="0">
                <a:solidFill>
                  <a:srgbClr val="00ADD0"/>
                </a:solidFill>
              </a:rPr>
              <a:t>Co však u VSK stále platí!!! že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ADD0"/>
              </a:solidFill>
            </a:endParaRP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D4F6DFED-FF70-A2B6-4E3C-96A41CB61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342" y="1088740"/>
            <a:ext cx="8759316" cy="5189391"/>
          </a:xfrm>
        </p:spPr>
        <p:txBody>
          <a:bodyPr/>
          <a:lstStyle/>
          <a:p>
            <a:pPr algn="just"/>
            <a:r>
              <a:rPr lang="cs-CZ" sz="1800" b="1" i="0" u="none" strike="noStrike" baseline="0" dirty="0">
                <a:solidFill>
                  <a:srgbClr val="000000"/>
                </a:solidFill>
                <a:latin typeface="+mj-lt"/>
              </a:rPr>
              <a:t>Vaším partnerem je Petra Teichmannová</a:t>
            </a:r>
          </a:p>
          <a:p>
            <a:pPr marL="0" indent="0" algn="just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lvl="0" algn="just"/>
            <a:r>
              <a:rPr lang="cs-CZ" altLang="cs-CZ" sz="1800" b="1" dirty="0">
                <a:solidFill>
                  <a:srgbClr val="00ADD0"/>
                </a:solidFill>
                <a:latin typeface="Arial (Základní text)"/>
                <a:cs typeface="Arial" panose="020B0604020202020204" pitchFamily="34" charset="0"/>
              </a:rPr>
              <a:t>způsobilým žadatelem jsou </a:t>
            </a:r>
            <a:r>
              <a:rPr lang="cs-CZ" sz="1800" u="sng" dirty="0">
                <a:latin typeface="Arial (Základní text)"/>
              </a:rPr>
              <a:t>mládežnické sportovní kluby </a:t>
            </a:r>
            <a:r>
              <a:rPr lang="cs-CZ" sz="1800" dirty="0">
                <a:latin typeface="Arial (Základní text)"/>
              </a:rPr>
              <a:t>(právnické osoby), které úzce spolupracují s významnými sportovními kluby při přípravě mládeže pro vrcholový sport a jejichž vzájemná spolupráce a součinnost je prokazatelným způsobem doložitelná a </a:t>
            </a:r>
            <a:r>
              <a:rPr lang="cs-CZ" sz="1800" u="sng" dirty="0">
                <a:latin typeface="Arial (Základní text)"/>
              </a:rPr>
              <a:t>významné sportovní kluby</a:t>
            </a:r>
            <a:r>
              <a:rPr lang="cs-CZ" sz="1800" dirty="0">
                <a:latin typeface="Arial (Základní text)"/>
              </a:rPr>
              <a:t>, které zajišťují tělovýchovnou a sportovní činnost na území statutárního města Ostravy a jejichž členové v seniorské kategorii reprezentují město Ostrava ve sportovních soutěžích organizovaných na nejvyšší národní či mezinárodní úrovni</a:t>
            </a:r>
          </a:p>
          <a:p>
            <a:pPr marL="0" lvl="0" indent="0" algn="just">
              <a:buNone/>
            </a:pPr>
            <a:endParaRPr lang="cs-CZ" sz="1800" dirty="0">
              <a:latin typeface="Arial (Základní text)"/>
            </a:endParaRPr>
          </a:p>
          <a:p>
            <a:pPr lvl="0" algn="just"/>
            <a:r>
              <a:rPr lang="cs-CZ" sz="1800" b="1" dirty="0">
                <a:solidFill>
                  <a:srgbClr val="00ADD0"/>
                </a:solidFill>
                <a:latin typeface="Arial (Základní text)"/>
              </a:rPr>
              <a:t>podporují se tyto sporty:</a:t>
            </a:r>
          </a:p>
          <a:p>
            <a:pPr lvl="0" algn="just"/>
            <a:endParaRPr lang="cs-CZ" sz="1800" b="1" dirty="0">
              <a:solidFill>
                <a:srgbClr val="00ADD0"/>
              </a:solidFill>
              <a:latin typeface="Arial (Základní text)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1800" dirty="0">
                <a:latin typeface="Arial (Základní text)"/>
              </a:rPr>
              <a:t>     atletika, gymnastika, baseball, basketbal, florbal, fotbal, házená, judo, lední hokej, plavání, softball, stolní tenis, volejbal, zápas, box, lukostřelba, americký fotbal, badminton.</a:t>
            </a:r>
          </a:p>
          <a:p>
            <a:pPr algn="just"/>
            <a:endParaRPr lang="cs-CZ" sz="1800" b="1" dirty="0">
              <a:solidFill>
                <a:srgbClr val="000000"/>
              </a:solidFill>
              <a:latin typeface="Arial (Základní text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200" b="1" kern="0" dirty="0">
              <a:solidFill>
                <a:srgbClr val="00ADD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ADD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1200" b="1" dirty="0">
                <a:solidFill>
                  <a:srgbClr val="00ADD0"/>
                </a:solidFill>
              </a:rPr>
              <a:t>				</a:t>
            </a:r>
            <a:endParaRPr lang="cs-CZ" altLang="cs-CZ" sz="1200" b="1" u="sng" dirty="0"/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244FE9EE-6B59-B838-D448-1BC998433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192CA7EE-80A1-30A4-7D31-9B2E5091D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221822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DD50-2CF2-127F-4F99-645CA422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E0D9BBD9-3E87-022D-B3C0-DA6F8CB128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184" y="1156209"/>
            <a:ext cx="8048297" cy="5121922"/>
          </a:xfrm>
        </p:spPr>
        <p:txBody>
          <a:bodyPr/>
          <a:lstStyle/>
          <a:p>
            <a:pPr algn="just">
              <a:buNone/>
            </a:pPr>
            <a:r>
              <a:rPr lang="cs-CZ" altLang="cs-CZ" sz="1800" b="1" dirty="0">
                <a:solidFill>
                  <a:srgbClr val="00ADD0"/>
                </a:solidFill>
                <a:latin typeface="+mj-lt"/>
                <a:cs typeface="Arial" panose="020B0604020202020204" pitchFamily="34" charset="0"/>
              </a:rPr>
              <a:t>Sportovní infrastruktura </a:t>
            </a: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cs-CZ" sz="1500" dirty="0">
                <a:ea typeface="Calibri" panose="020F0502020204030204" pitchFamily="34" charset="0"/>
              </a:rPr>
              <a:t>Náklady vzniklé v cizí měně jsou uznatelné pouze přepočtené na českou měnu (CZK) kurzem platným v den úhrady </a:t>
            </a:r>
            <a:r>
              <a:rPr lang="cs-CZ" sz="1500" b="1" u="sng" dirty="0">
                <a:ea typeface="Calibri" panose="020F0502020204030204" pitchFamily="34" charset="0"/>
              </a:rPr>
              <a:t>do výše jejich skutečné úhrady z bankovního účtu,</a:t>
            </a:r>
          </a:p>
          <a:p>
            <a:pPr marL="0" indent="0" algn="just">
              <a:buNone/>
            </a:pPr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cs-CZ" altLang="cs-CZ" sz="1500" dirty="0">
                <a:latin typeface="+mj-lt"/>
                <a:cs typeface="Arial" panose="020B0604020202020204" pitchFamily="34" charset="0"/>
              </a:rPr>
              <a:t>mimořádné žádosti podané v roce 2026, k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teré svojí podstatou odpovídají podmínkám těchto dotačních programů a budou podány v jiný než stanovený termín,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budou posuzovány v souladu s podmínkami tohoto dotačního programu a budou se na ně vztahovat veškeré povinnosti v programu stanovené.</a:t>
            </a:r>
            <a:endParaRPr lang="cs-CZ" sz="1500" b="1" u="sng" dirty="0">
              <a:latin typeface="+mj-lt"/>
              <a:ea typeface="Calibri" panose="020F0502020204030204" pitchFamily="34" charset="0"/>
            </a:endParaRP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1CB4C2FF-67A5-3CAF-992E-69D2D093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Co zásadního se změnilo v programu</a:t>
            </a: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16C67A92-CD63-7624-1BB4-003BF75C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3444C5DA-8DD3-94C9-6838-F8707966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211781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2050786-42FC-26A3-EEB1-4890A4A67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9125"/>
          </a:xfrm>
        </p:spPr>
        <p:txBody>
          <a:bodyPr/>
          <a:lstStyle/>
          <a:p>
            <a:r>
              <a:rPr lang="pl-PL" altLang="cs-CZ" sz="2400" b="1" dirty="0">
                <a:solidFill>
                  <a:srgbClr val="00ADD0"/>
                </a:solidFill>
              </a:rPr>
              <a:t>Co však u Infrastruktury stále platí!!! že</a:t>
            </a:r>
            <a:endParaRPr lang="cs-CZ" altLang="cs-CZ" sz="2400" dirty="0"/>
          </a:p>
        </p:txBody>
      </p:sp>
      <p:sp>
        <p:nvSpPr>
          <p:cNvPr id="34819" name="Zástupný obsah 2">
            <a:extLst>
              <a:ext uri="{FF2B5EF4-FFF2-40B4-BE49-F238E27FC236}">
                <a16:creationId xmlns:a16="http://schemas.microsoft.com/office/drawing/2014/main" id="{8663E157-040B-8F36-EB53-BDEFF7840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16" y="893763"/>
            <a:ext cx="8362950" cy="452596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Tx/>
              <a:buNone/>
            </a:pPr>
            <a:endParaRPr lang="cs-CZ" altLang="cs-CZ" dirty="0"/>
          </a:p>
        </p:txBody>
      </p:sp>
      <p:pic>
        <p:nvPicPr>
          <p:cNvPr id="11" name="Obrázek 10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31EEAFF4-BF18-8509-278A-17EEA27E8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040C9A07-6268-CCB0-BD5E-E41664B4B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  <p:pic>
        <p:nvPicPr>
          <p:cNvPr id="35844" name="Obrázek 1">
            <a:extLst>
              <a:ext uri="{FF2B5EF4-FFF2-40B4-BE49-F238E27FC236}">
                <a16:creationId xmlns:a16="http://schemas.microsoft.com/office/drawing/2014/main" id="{4AA0C52B-508D-0BEA-6EF8-A3CEBB1C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48225"/>
            <a:ext cx="17002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35955D-CFC8-9BA5-DC25-5EB088C75344}"/>
              </a:ext>
            </a:extLst>
          </p:cNvPr>
          <p:cNvSpPr txBox="1"/>
          <p:nvPr/>
        </p:nvSpPr>
        <p:spPr>
          <a:xfrm>
            <a:off x="571850" y="1052736"/>
            <a:ext cx="720450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Vaším partnerem je Lucie Potschová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cs-CZ" sz="18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Žadatel je oprávněn předložit </a:t>
            </a:r>
            <a:r>
              <a:rPr lang="cs-CZ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maximálně 2 žádosti</a:t>
            </a:r>
            <a:r>
              <a:rPr lang="cs-CZ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do tohoto dotačního programu, kdy jedna žádost je v maximálním počtu 2 různých akcí s oddělenými rozpočty. </a:t>
            </a:r>
            <a:r>
              <a:rPr lang="cs-CZ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Bude-li jedna žádost obsahovat požadavek na podporu více než 2 různých akcí s oddělenými rozpočty, bude vyřazena.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cs-CZ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ealizace</a:t>
            </a:r>
            <a:r>
              <a:rPr kumimoji="0" 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projektu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musí být na území SMO.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00ADD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lze žádat na…</a:t>
            </a:r>
            <a:endParaRPr lang="cs-CZ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Technické zhodnocení zařízení sportovní infrastruktury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Pořízení samostatné movité věci nebo souboru movitých věcí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Náklady na </a:t>
            </a:r>
            <a:r>
              <a:rPr lang="cs-CZ" b="1" u="sng" dirty="0"/>
              <a:t>novou výstavbu sportovní infrastruktury;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Náklady na projektovou dokumentaci k investičním projektům</a:t>
            </a:r>
            <a:r>
              <a:rPr lang="cs-CZ" dirty="0"/>
              <a:t>, která se vztahuje k provozované sportovní činnosti;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Náklady na výstavbu či rekonstrukci obnovitelných zdrojů energie</a:t>
            </a:r>
            <a:r>
              <a:rPr lang="cs-CZ" dirty="0"/>
              <a:t>; </a:t>
            </a:r>
            <a:r>
              <a:rPr lang="cs-CZ" b="1" u="sng" dirty="0"/>
              <a:t>hospodaření s vodou;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Náklady na opravy sportovní infrastruktury;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Náklady technického a autorského dozoru (v průběhu realizace předmětu dotace)</a:t>
            </a:r>
            <a:r>
              <a:rPr lang="cs-CZ" dirty="0"/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u="sng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2D232-E16A-2A9A-C75B-47AD0F58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cs-CZ" sz="2400" b="1" dirty="0">
                <a:solidFill>
                  <a:srgbClr val="00ADD0"/>
                </a:solidFill>
              </a:rPr>
              <a:t>POZOR NA VZTAH K NEMOVITOSTI SPOJENOU S INVESTIČNÍ AKCÍ...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34753-D94E-851E-EA94-C2CAF40F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veškerých investičních akcí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to technické zhodnocení majetku, nová výstavba, projektovou dokumentaci, výstavbu a rekonstrukcí obnovitelných zdrojů energie či hospodaření s vodou je podmínka, 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 pozemek či majetek, ke kterému se výše uvedené výdaje vztahují jsou buď ve vlastnictví žadatele, nebo na pozemku či majetku v nájmu, výpůjčce nebo pachtu, případně na základě jiného právního titulu nebo s právem stavby v minimální </a:t>
            </a:r>
            <a:r>
              <a:rPr lang="cs-CZ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délce trvání 10 let, což je doba udržitelnosti projektu!!!</a:t>
            </a:r>
          </a:p>
          <a:p>
            <a:pPr algn="just"/>
            <a:r>
              <a:rPr lang="cs-CZ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Neinvestičními náklady na opravy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rozumíme odstranění částečného fyzického opotřebení nebo poškození za účelem uvedení do předchozího nebo provozuschopného stavu. </a:t>
            </a:r>
            <a:r>
              <a:rPr lang="cs-CZ" sz="1800" u="sng" dirty="0">
                <a:latin typeface="Calibri" panose="020F0502020204030204" pitchFamily="34" charset="0"/>
                <a:ea typeface="Calibri" panose="020F0502020204030204" pitchFamily="34" charset="0"/>
              </a:rPr>
              <a:t>Minimální hodnota opravy je 50 tis. Kč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18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Výše uvedené investiční a neinvestiční náklady </a:t>
            </a:r>
            <a:r>
              <a:rPr lang="cs-CZ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nelze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jako uznatelné uplatnit              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v případě, že se jedná o majetek, který je ve vlastnictví SMO a městských obvodů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SMO, příspěvkových či obchodních společností zřízených SMO nebo městskými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obvody SMO.</a:t>
            </a: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Pořízení samostatné movité věci má dobu udržitelnosti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zkrácenu na 5 let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53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3F619-E1E3-BC8F-BABC-72D20BC70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564CF631-EE93-C74B-938D-03E5107A4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184" y="1156209"/>
            <a:ext cx="8048297" cy="5121922"/>
          </a:xfrm>
        </p:spPr>
        <p:txBody>
          <a:bodyPr/>
          <a:lstStyle/>
          <a:p>
            <a:pPr algn="just">
              <a:buNone/>
            </a:pPr>
            <a:r>
              <a:rPr lang="cs-CZ" altLang="cs-CZ" sz="1800" b="1" dirty="0">
                <a:solidFill>
                  <a:srgbClr val="00ADD0"/>
                </a:solidFill>
                <a:latin typeface="+mj-lt"/>
                <a:cs typeface="Arial" panose="020B0604020202020204" pitchFamily="34" charset="0"/>
              </a:rPr>
              <a:t>Sportovní akce</a:t>
            </a: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cs-CZ" sz="1500" dirty="0">
                <a:ea typeface="Calibri" panose="020F0502020204030204" pitchFamily="34" charset="0"/>
              </a:rPr>
              <a:t>Náklady vzniklé v cizí měně jsou uznatelné pouze přepočtené na českou měnu (CZK) kurzem platným v den úhrady </a:t>
            </a:r>
            <a:r>
              <a:rPr lang="cs-CZ" sz="1500" b="1" u="sng" dirty="0">
                <a:ea typeface="Calibri" panose="020F0502020204030204" pitchFamily="34" charset="0"/>
              </a:rPr>
              <a:t>do výše jejich skutečné úhrady z bankovního účtu,</a:t>
            </a:r>
          </a:p>
          <a:p>
            <a:pPr marL="0" indent="0" algn="just">
              <a:buNone/>
            </a:pPr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cs-CZ" altLang="cs-CZ" sz="1500" dirty="0">
                <a:latin typeface="+mj-lt"/>
                <a:cs typeface="Arial" panose="020B0604020202020204" pitchFamily="34" charset="0"/>
              </a:rPr>
              <a:t>mimořádné žádosti podané v roce 2026, k</a:t>
            </a:r>
            <a:r>
              <a:rPr lang="cs-CZ" sz="1500" dirty="0">
                <a:effectLst/>
                <a:latin typeface="+mj-lt"/>
                <a:ea typeface="Calibri" panose="020F0502020204030204" pitchFamily="34" charset="0"/>
              </a:rPr>
              <a:t>teré svojí podstatou odpovídají podmínkám těchto dotačních programů a budou podány v jiný než stanovený termín, </a:t>
            </a:r>
            <a:r>
              <a:rPr lang="cs-CZ" sz="1500" b="1" u="sng" dirty="0">
                <a:effectLst/>
                <a:latin typeface="+mj-lt"/>
                <a:ea typeface="Calibri" panose="020F0502020204030204" pitchFamily="34" charset="0"/>
              </a:rPr>
              <a:t>budou posuzovány v souladu s podmínkami tohoto dotačního programu a budou se na ně vztahovat veškeré povinnosti v programu stanovené,</a:t>
            </a:r>
            <a:endParaRPr lang="cs-CZ" sz="1500" b="1" u="sng" dirty="0">
              <a:latin typeface="+mj-lt"/>
              <a:ea typeface="Calibri" panose="020F0502020204030204" pitchFamily="34" charset="0"/>
            </a:endParaRP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F17B4E69-1D07-C2C4-D9BF-E1F9A8F7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Co zásadního se změnilo v programu</a:t>
            </a: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0159462B-A086-CC21-B1C2-E490E5D8A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3AF4761E-F81A-F06D-9604-95B4D84E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54039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6766-AD32-511D-830D-4453EE75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04F46809-FB4A-E955-6D9C-F1E6A06B46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184" y="1156209"/>
            <a:ext cx="8048297" cy="5121922"/>
          </a:xfrm>
        </p:spPr>
        <p:txBody>
          <a:bodyPr/>
          <a:lstStyle/>
          <a:p>
            <a:pPr algn="just"/>
            <a:r>
              <a:rPr lang="cs-CZ" sz="1600" b="1" dirty="0">
                <a:ea typeface="Calibri" panose="020F0502020204030204" pitchFamily="34" charset="0"/>
              </a:rPr>
              <a:t>Vaším partnerem je Martina Tisoňová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</a:rPr>
              <a:t>žadatel je oprávněn požádat si maximálně o 50 % z 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</a:rPr>
              <a:t>celkové výše uznatelných nákladů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</a:rPr>
              <a:t>, které jsou v souladu s tímto Programem,</a:t>
            </a:r>
            <a:endParaRPr lang="cs-CZ" altLang="cs-CZ" sz="1600" dirty="0"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cs typeface="Calibri" panose="020F0502020204030204" pitchFamily="34" charset="0"/>
              </a:rPr>
              <a:t>žadatel je oprávněn předložit v rámci programu </a:t>
            </a:r>
            <a:r>
              <a:rPr lang="cs-CZ" altLang="cs-CZ" sz="1600" b="1" dirty="0">
                <a:cs typeface="Calibri" panose="020F0502020204030204" pitchFamily="34" charset="0"/>
              </a:rPr>
              <a:t>maximálně 3 žádosti</a:t>
            </a:r>
            <a:r>
              <a:rPr lang="cs-CZ" altLang="cs-CZ" sz="1600" dirty="0">
                <a:cs typeface="Calibri" panose="020F0502020204030204" pitchFamily="34" charset="0"/>
              </a:rPr>
              <a:t>,  a to vždy </a:t>
            </a:r>
            <a:r>
              <a:rPr lang="cs-CZ" altLang="cs-CZ" sz="1600" b="1" dirty="0">
                <a:cs typeface="Calibri" panose="020F0502020204030204" pitchFamily="34" charset="0"/>
              </a:rPr>
              <a:t>jednu žádost na jednu akci.</a:t>
            </a:r>
            <a:endParaRPr lang="cs-CZ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cs typeface="Calibri" panose="020F0502020204030204" pitchFamily="34" charset="0"/>
              </a:rPr>
              <a:t>pojem „</a:t>
            </a:r>
            <a:r>
              <a:rPr lang="cs-CZ" altLang="cs-CZ" sz="1600" b="1" dirty="0">
                <a:cs typeface="Calibri" panose="020F0502020204030204" pitchFamily="34" charset="0"/>
              </a:rPr>
              <a:t>sportovní akce</a:t>
            </a:r>
            <a:r>
              <a:rPr lang="cs-CZ" altLang="cs-CZ" sz="1600" dirty="0">
                <a:cs typeface="Calibri" panose="020F0502020204030204" pitchFamily="34" charset="0"/>
              </a:rPr>
              <a:t>“ neznamená</a:t>
            </a:r>
            <a:r>
              <a:rPr lang="cs-CZ" alt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série celoročních turnajů, dlouhodobé soutěže a ligy, na které se tento program nevztahuje.</a:t>
            </a:r>
          </a:p>
          <a:p>
            <a:pPr marL="0" indent="0" algn="just">
              <a:buNone/>
            </a:pPr>
            <a:endParaRPr lang="cs-CZ" altLang="cs-CZ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400" b="1" dirty="0">
                <a:solidFill>
                  <a:srgbClr val="00ADD0"/>
                </a:solidFill>
                <a:cs typeface="Times New Roman" panose="02020603050405020304" pitchFamily="18" charset="0"/>
              </a:rPr>
              <a:t>A při finančním vypořádání dotace je příjemce povinen předložit</a:t>
            </a:r>
            <a:endParaRPr lang="cs-CZ" alt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ea typeface="Times New Roman" panose="02020603050405020304" pitchFamily="18" charset="0"/>
              </a:rPr>
              <a:t>přehled oddělené </a:t>
            </a:r>
            <a:r>
              <a:rPr lang="cs-CZ" sz="1600" b="1">
                <a:ea typeface="Times New Roman" panose="02020603050405020304" pitchFamily="18" charset="0"/>
              </a:rPr>
              <a:t>účetní evidence čerpání </a:t>
            </a:r>
            <a:r>
              <a:rPr lang="cs-CZ" sz="1600" b="1" dirty="0">
                <a:ea typeface="Times New Roman" panose="02020603050405020304" pitchFamily="18" charset="0"/>
              </a:rPr>
              <a:t>dotace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ea typeface="Times New Roman" panose="02020603050405020304" pitchFamily="18" charset="0"/>
              </a:rPr>
              <a:t>přehled celkových skutečných uznatelných nákladů projektu</a:t>
            </a:r>
          </a:p>
          <a:p>
            <a:pPr marL="0" indent="0" algn="just">
              <a:buNone/>
              <a:defRPr/>
            </a:pPr>
            <a:r>
              <a:rPr lang="cs-CZ" sz="1600" dirty="0">
                <a:ea typeface="Times New Roman" panose="02020603050405020304" pitchFamily="18" charset="0"/>
              </a:rPr>
              <a:t>     (</a:t>
            </a:r>
            <a:r>
              <a:rPr lang="cs-CZ" altLang="cs-CZ" sz="1600" dirty="0">
                <a:cs typeface="Calibri" panose="020F0502020204030204" pitchFamily="34" charset="0"/>
              </a:rPr>
              <a:t>prokazující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50% spoluúčast na celkových skutečných uznatelných        </a:t>
            </a:r>
          </a:p>
          <a:p>
            <a:pPr marL="0" indent="0" algn="just">
              <a:buNone/>
              <a:defRPr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   nákladech)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ea typeface="Calibri" panose="020F0502020204030204" pitchFamily="34" charset="0"/>
                <a:cs typeface="Calibri" panose="020F0502020204030204" pitchFamily="34" charset="0"/>
              </a:rPr>
              <a:t>přehled </a:t>
            </a:r>
            <a:r>
              <a:rPr lang="cs-CZ" sz="1600" b="1" dirty="0">
                <a:ea typeface="Calibri" panose="020F0502020204030204" pitchFamily="34" charset="0"/>
                <a:cs typeface="Calibri" panose="020F0502020204030204" pitchFamily="34" charset="0"/>
              </a:rPr>
              <a:t>dalších zdrojů </a:t>
            </a:r>
            <a:r>
              <a:rPr lang="cs-CZ" sz="1600" dirty="0">
                <a:ea typeface="Calibri" panose="020F0502020204030204" pitchFamily="34" charset="0"/>
                <a:cs typeface="Calibri" panose="020F0502020204030204" pitchFamily="34" charset="0"/>
              </a:rPr>
              <a:t>financování daného projektu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altLang="cs-CZ" sz="2400" b="1" dirty="0">
              <a:solidFill>
                <a:srgbClr val="00ADD0"/>
              </a:solidFill>
            </a:endParaRPr>
          </a:p>
          <a:p>
            <a:pPr algn="just"/>
            <a:endParaRPr lang="cs-CZ" sz="1500" b="1" u="sng" dirty="0">
              <a:latin typeface="+mj-lt"/>
              <a:ea typeface="Calibri" panose="020F0502020204030204" pitchFamily="34" charset="0"/>
            </a:endParaRP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47A8CE1-DF18-CBBC-9642-193E7E7CF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l-PL" altLang="cs-CZ" sz="2400" b="1" dirty="0">
                <a:solidFill>
                  <a:srgbClr val="00ADD0"/>
                </a:solidFill>
              </a:rPr>
              <a:t>Co však u Sportovních akcí stále platí!!! že</a:t>
            </a:r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336C358-846F-1B91-93EA-99D503C34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B44F7AF6-FDC7-2163-3352-D575572C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379466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868016D7-343A-A9F4-148E-55A9F44B7BF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77154" y="1445228"/>
            <a:ext cx="8389689" cy="4544505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cs-CZ" altLang="cs-CZ" sz="2000" dirty="0"/>
          </a:p>
          <a:p>
            <a:pPr marL="0" indent="0" algn="just">
              <a:buFontTx/>
              <a:buNone/>
            </a:pPr>
            <a:endParaRPr lang="cs-CZ" altLang="cs-CZ" sz="2000" dirty="0"/>
          </a:p>
          <a:p>
            <a:pPr marL="0" indent="0" algn="just">
              <a:buFontTx/>
              <a:buNone/>
            </a:pPr>
            <a:r>
              <a:rPr lang="cs-CZ" altLang="cs-CZ" sz="2000" dirty="0"/>
              <a:t>			    cesta </a:t>
            </a:r>
            <a:r>
              <a:rPr lang="cs-CZ" altLang="cs-CZ" sz="2000" b="1" dirty="0"/>
              <a:t>bez překážek</a:t>
            </a:r>
          </a:p>
          <a:p>
            <a:pPr marL="0" indent="0" algn="just">
              <a:buFontTx/>
              <a:buNone/>
            </a:pPr>
            <a:r>
              <a:rPr lang="cs-CZ" altLang="cs-CZ" sz="2000" dirty="0"/>
              <a:t>    město / úřad			  			sportovní kluby</a:t>
            </a:r>
          </a:p>
          <a:p>
            <a:pPr marL="0" indent="0" algn="just">
              <a:buFontTx/>
              <a:buNone/>
            </a:pPr>
            <a:endParaRPr lang="cs-CZ" altLang="cs-CZ" sz="2000" dirty="0"/>
          </a:p>
          <a:p>
            <a:pPr marL="0" indent="0" algn="just">
              <a:buFontTx/>
              <a:buNone/>
            </a:pPr>
            <a:endParaRPr lang="cs-CZ" altLang="cs-CZ" sz="2000" dirty="0"/>
          </a:p>
          <a:p>
            <a:pPr marL="0" indent="0" algn="just">
              <a:buFontTx/>
              <a:buNone/>
            </a:pPr>
            <a:endParaRPr lang="cs-CZ" altLang="cs-CZ" sz="2000" b="1" dirty="0"/>
          </a:p>
          <a:p>
            <a:pPr marL="0" indent="0" algn="just">
              <a:buFontTx/>
              <a:buNone/>
            </a:pPr>
            <a:r>
              <a:rPr lang="cs-CZ" altLang="cs-CZ" sz="2000" b="1" dirty="0"/>
              <a:t>Představení dotačních programů z oblasti sportu pro rok 2026 </a:t>
            </a:r>
            <a:r>
              <a:rPr lang="cs-CZ" altLang="cs-CZ" sz="2000" dirty="0"/>
              <a:t>a metodiky volby správného dotačního programu.</a:t>
            </a:r>
          </a:p>
          <a:p>
            <a:pPr marL="0" indent="0" algn="just">
              <a:buFontTx/>
              <a:buNone/>
            </a:pPr>
            <a:r>
              <a:rPr lang="cs-CZ" altLang="cs-CZ" sz="2000" b="1" dirty="0"/>
              <a:t>Předání informací</a:t>
            </a:r>
            <a:r>
              <a:rPr lang="cs-CZ" altLang="cs-CZ" sz="2000" dirty="0"/>
              <a:t> vedoucí nejen </a:t>
            </a:r>
            <a:r>
              <a:rPr lang="cs-CZ" altLang="cs-CZ" sz="2000" b="1" dirty="0"/>
              <a:t>ke správnému</a:t>
            </a:r>
            <a:r>
              <a:rPr lang="cs-CZ" altLang="cs-CZ" sz="2000" dirty="0"/>
              <a:t> (věcnému i obsahovému) </a:t>
            </a:r>
            <a:r>
              <a:rPr lang="cs-CZ" altLang="cs-CZ" sz="2000" b="1" dirty="0"/>
              <a:t>podání žádosti</a:t>
            </a:r>
            <a:r>
              <a:rPr lang="cs-CZ" altLang="cs-CZ" sz="2000" dirty="0"/>
              <a:t>, která je cestou k získání finančních prostředků, ale také k pochopení všech podmínek správného užití a zachycení v účetnictví pro bezproblémové vyúčtování dotace.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1938944-B80B-F3ED-B698-C52B16CE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Co je cílem semináře</a:t>
            </a:r>
            <a:r>
              <a:rPr lang="cs-CZ" altLang="cs-CZ" sz="3600" dirty="0">
                <a:solidFill>
                  <a:srgbClr val="00ADD0"/>
                </a:solidFill>
              </a:rPr>
              <a:t>…</a:t>
            </a:r>
          </a:p>
        </p:txBody>
      </p:sp>
      <p:pic>
        <p:nvPicPr>
          <p:cNvPr id="4" name="Grafický objekt 3" descr="Moderní architektura se souvislou výplní">
            <a:extLst>
              <a:ext uri="{FF2B5EF4-FFF2-40B4-BE49-F238E27FC236}">
                <a16:creationId xmlns:a16="http://schemas.microsoft.com/office/drawing/2014/main" id="{56A0BD87-D1D6-A907-F67E-EEBAA5B5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133" y="1586163"/>
            <a:ext cx="1080000" cy="1080000"/>
          </a:xfrm>
          <a:prstGeom prst="rect">
            <a:avLst/>
          </a:prstGeom>
        </p:spPr>
      </p:pic>
      <p:pic>
        <p:nvPicPr>
          <p:cNvPr id="7" name="Grafický objekt 6" descr="Poklad – bedna se souvislou výplní">
            <a:extLst>
              <a:ext uri="{FF2B5EF4-FFF2-40B4-BE49-F238E27FC236}">
                <a16:creationId xmlns:a16="http://schemas.microsoft.com/office/drawing/2014/main" id="{A96EC32F-EB1C-151E-6A59-FC8906A49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8241" y="2054275"/>
            <a:ext cx="540000" cy="540000"/>
          </a:xfrm>
          <a:prstGeom prst="rect">
            <a:avLst/>
          </a:prstGeom>
        </p:spPr>
      </p:pic>
      <p:pic>
        <p:nvPicPr>
          <p:cNvPr id="10" name="Grafický objekt 9" descr="Tenis se souvislou výplní">
            <a:extLst>
              <a:ext uri="{FF2B5EF4-FFF2-40B4-BE49-F238E27FC236}">
                <a16:creationId xmlns:a16="http://schemas.microsoft.com/office/drawing/2014/main" id="{21CC04A8-D1F1-E935-37E3-26F491BBE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8184" y="1936571"/>
            <a:ext cx="360000" cy="360000"/>
          </a:xfrm>
          <a:prstGeom prst="rect">
            <a:avLst/>
          </a:prstGeom>
        </p:spPr>
      </p:pic>
      <p:pic>
        <p:nvPicPr>
          <p:cNvPr id="11" name="Grafický objekt 10" descr="Kriket se souvislou výplní">
            <a:extLst>
              <a:ext uri="{FF2B5EF4-FFF2-40B4-BE49-F238E27FC236}">
                <a16:creationId xmlns:a16="http://schemas.microsoft.com/office/drawing/2014/main" id="{9B666C00-9881-2C54-82B1-FD1C8B6D9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49694" y="1737381"/>
            <a:ext cx="360000" cy="360000"/>
          </a:xfrm>
          <a:prstGeom prst="rect">
            <a:avLst/>
          </a:prstGeom>
        </p:spPr>
      </p:pic>
      <p:pic>
        <p:nvPicPr>
          <p:cNvPr id="12" name="Grafický objekt 11" descr="Vodní pólo se souvislou výplní">
            <a:extLst>
              <a:ext uri="{FF2B5EF4-FFF2-40B4-BE49-F238E27FC236}">
                <a16:creationId xmlns:a16="http://schemas.microsoft.com/office/drawing/2014/main" id="{504FB694-E2A5-4685-FAD3-1306E70BB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30520" y="1880908"/>
            <a:ext cx="360000" cy="360000"/>
          </a:xfrm>
          <a:prstGeom prst="rect">
            <a:avLst/>
          </a:prstGeom>
        </p:spPr>
      </p:pic>
      <p:pic>
        <p:nvPicPr>
          <p:cNvPr id="13" name="Grafický objekt 12" descr="Lední hokej se souvislou výplní">
            <a:extLst>
              <a:ext uri="{FF2B5EF4-FFF2-40B4-BE49-F238E27FC236}">
                <a16:creationId xmlns:a16="http://schemas.microsoft.com/office/drawing/2014/main" id="{3FE5C3D0-F861-4257-2256-E5C971025B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8992" y="1557630"/>
            <a:ext cx="360000" cy="360000"/>
          </a:xfrm>
          <a:prstGeom prst="rect">
            <a:avLst/>
          </a:prstGeom>
        </p:spPr>
      </p:pic>
      <p:pic>
        <p:nvPicPr>
          <p:cNvPr id="14" name="Grafický objekt 13" descr="Fotbal se souvislou výplní">
            <a:extLst>
              <a:ext uri="{FF2B5EF4-FFF2-40B4-BE49-F238E27FC236}">
                <a16:creationId xmlns:a16="http://schemas.microsoft.com/office/drawing/2014/main" id="{B7766CC5-746F-9A70-0846-AB38BB2116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28279" y="2240908"/>
            <a:ext cx="360000" cy="360000"/>
          </a:xfrm>
          <a:prstGeom prst="rect">
            <a:avLst/>
          </a:prstGeom>
        </p:spPr>
      </p:pic>
      <p:pic>
        <p:nvPicPr>
          <p:cNvPr id="15" name="Grafický objekt 14" descr="Kulturista se souvislou výplní">
            <a:extLst>
              <a:ext uri="{FF2B5EF4-FFF2-40B4-BE49-F238E27FC236}">
                <a16:creationId xmlns:a16="http://schemas.microsoft.com/office/drawing/2014/main" id="{973A4171-0A97-405F-463E-87666D8EEA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57103" y="1432645"/>
            <a:ext cx="360000" cy="360000"/>
          </a:xfrm>
          <a:prstGeom prst="rect">
            <a:avLst/>
          </a:prstGeom>
        </p:spPr>
      </p:pic>
      <p:pic>
        <p:nvPicPr>
          <p:cNvPr id="18" name="Grafický objekt 17" descr="Trasa (se dvěma připínáčky) se souvislou výplní">
            <a:extLst>
              <a:ext uri="{FF2B5EF4-FFF2-40B4-BE49-F238E27FC236}">
                <a16:creationId xmlns:a16="http://schemas.microsoft.com/office/drawing/2014/main" id="{76C578DE-96E4-0A44-8D62-7F601483E1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24795" y="1502396"/>
            <a:ext cx="720000" cy="720000"/>
          </a:xfrm>
          <a:prstGeom prst="rect">
            <a:avLst/>
          </a:prstGeom>
        </p:spPr>
      </p:pic>
      <p:pic>
        <p:nvPicPr>
          <p:cNvPr id="7168" name="Grafický objekt 7167" descr="Rozdvojující se cesta se souvislou výplní">
            <a:extLst>
              <a:ext uri="{FF2B5EF4-FFF2-40B4-BE49-F238E27FC236}">
                <a16:creationId xmlns:a16="http://schemas.microsoft.com/office/drawing/2014/main" id="{A6866292-6AB8-1690-4ED7-00DFF47F1D5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62800" y="2528980"/>
            <a:ext cx="720000" cy="720000"/>
          </a:xfrm>
          <a:prstGeom prst="rect">
            <a:avLst/>
          </a:prstGeom>
        </p:spPr>
      </p:pic>
      <p:pic>
        <p:nvPicPr>
          <p:cNvPr id="86" name="Grafický objekt 85" descr="Poklad – bedna se souvislou výplní">
            <a:extLst>
              <a:ext uri="{FF2B5EF4-FFF2-40B4-BE49-F238E27FC236}">
                <a16:creationId xmlns:a16="http://schemas.microsoft.com/office/drawing/2014/main" id="{E7BCB15E-A9F2-03E5-6E05-79D29B0B75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40252" y="2060908"/>
            <a:ext cx="540000" cy="540000"/>
          </a:xfrm>
          <a:prstGeom prst="rect">
            <a:avLst/>
          </a:prstGeom>
        </p:spPr>
      </p:pic>
      <p:pic>
        <p:nvPicPr>
          <p:cNvPr id="1030" name="Picture 6" descr="Arrow Point Ponggo GIF">
            <a:extLst>
              <a:ext uri="{FF2B5EF4-FFF2-40B4-BE49-F238E27FC236}">
                <a16:creationId xmlns:a16="http://schemas.microsoft.com/office/drawing/2014/main" id="{7F036D7D-7322-B669-D9B2-EA9A10A0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9937" flipH="1">
            <a:off x="980525" y="1573686"/>
            <a:ext cx="4933338" cy="49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Obrázek 8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A425A62E-7B3A-40A4-6C40-C04B5DB631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15" y="626085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052014AC-15E8-8859-F587-3392D5E7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39E11-0914-F8BC-20E8-72BC5732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obsah 2">
            <a:extLst>
              <a:ext uri="{FF2B5EF4-FFF2-40B4-BE49-F238E27FC236}">
                <a16:creationId xmlns:a16="http://schemas.microsoft.com/office/drawing/2014/main" id="{D79F6427-2F83-5E3B-8FA5-C914154325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171097"/>
            <a:ext cx="8048297" cy="5121922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1800" b="1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PRO VŠECHNY PROGRAMY SE ZMĚNILA HODNOTICÍ KRITÉRIA,</a:t>
            </a:r>
          </a:p>
          <a:p>
            <a:pPr marL="0" indent="0" algn="ctr">
              <a:buNone/>
            </a:pPr>
            <a:r>
              <a:rPr lang="cs-CZ" altLang="cs-CZ" sz="1800" b="1" u="sng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to z 50 bodů na 35</a:t>
            </a:r>
            <a:endParaRPr lang="cs-CZ" altLang="cs-CZ" sz="1600" b="1" u="sng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cs-CZ" altLang="cs-CZ" sz="15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0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800" b="1" dirty="0">
              <a:solidFill>
                <a:srgbClr val="00AD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1800" dirty="0"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C3AAC231-329D-CB23-1C4C-CE56D1BF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4" y="391548"/>
            <a:ext cx="8604955" cy="62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Co zásadního se změnilo…</a:t>
            </a:r>
          </a:p>
        </p:txBody>
      </p:sp>
      <p:pic>
        <p:nvPicPr>
          <p:cNvPr id="16" name="Obrázek 1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40F53711-41E7-1980-AFE2-BDC3F8C6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7D44775B-9B25-F955-D025-994FF24A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E8D171-4AB6-2A7B-6035-8843D6AF8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155740"/>
            <a:ext cx="4738822" cy="39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obsah 2">
            <a:extLst>
              <a:ext uri="{FF2B5EF4-FFF2-40B4-BE49-F238E27FC236}">
                <a16:creationId xmlns:a16="http://schemas.microsoft.com/office/drawing/2014/main" id="{BECC0CF8-577C-1EF5-5108-4ADE33BBE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12763"/>
            <a:ext cx="8137525" cy="29162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pl-PL" altLang="cs-CZ" sz="36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cs-CZ" altLang="cs-CZ" sz="36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Co se někdy </a:t>
            </a:r>
            <a:r>
              <a:rPr lang="cs-CZ" altLang="cs-CZ" sz="3600" b="1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nepodaří</a:t>
            </a:r>
            <a:r>
              <a:rPr lang="cs-CZ" altLang="cs-CZ" sz="3600" dirty="0">
                <a:solidFill>
                  <a:srgbClr val="00ADD0"/>
                </a:solidFill>
                <a:latin typeface="+mj-lt"/>
                <a:ea typeface="+mj-ea"/>
                <a:cs typeface="+mj-cs"/>
              </a:rPr>
              <a:t>…</a:t>
            </a:r>
            <a:endParaRPr lang="cs-CZ" altLang="cs-CZ" sz="3600" b="1" dirty="0">
              <a:solidFill>
                <a:srgbClr val="00ADD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cs-CZ" altLang="cs-CZ" dirty="0"/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B9858C33-EA8A-584B-3B82-9A960AE12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pic>
        <p:nvPicPr>
          <p:cNvPr id="36866" name="Picture 2" descr="Fail Falling Down GIF by RETROFUNK - Find &amp; Share on GIPHY">
            <a:extLst>
              <a:ext uri="{FF2B5EF4-FFF2-40B4-BE49-F238E27FC236}">
                <a16:creationId xmlns:a16="http://schemas.microsoft.com/office/drawing/2014/main" id="{D72B8C4D-47C9-4F51-7A16-B8C5636C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89" y="3248980"/>
            <a:ext cx="3912622" cy="24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F4EAA4FC-ABA3-F5EA-1FF8-5007E8CD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ADD0"/>
                </a:solidFill>
              </a:rPr>
              <a:t>www.fajnovy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</a:t>
            </a:r>
            <a:r>
              <a:rPr lang="cs-CZ" altLang="cs-CZ" sz="1200" b="1" dirty="0">
                <a:solidFill>
                  <a:srgbClr val="00ADD0"/>
                </a:solidFill>
              </a:rPr>
              <a:t>.cz</a:t>
            </a:r>
          </a:p>
        </p:txBody>
      </p:sp>
    </p:spTree>
    <p:extLst>
      <p:ext uri="{BB962C8B-B14F-4D97-AF65-F5344CB8AC3E}">
        <p14:creationId xmlns:p14="http://schemas.microsoft.com/office/powerpoint/2010/main" val="151445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28D2B-8114-1279-EA56-C866D0D2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034"/>
            <a:ext cx="8204200" cy="498232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úplný výpis z evidence skutečných majitelů</a:t>
            </a:r>
            <a:r>
              <a:rPr lang="cs-CZ" sz="1800" dirty="0">
                <a:latin typeface="+mj-lt"/>
              </a:rPr>
              <a:t> byl často </a:t>
            </a:r>
            <a:r>
              <a:rPr lang="cs-CZ" sz="1800" b="1" dirty="0">
                <a:latin typeface="+mj-lt"/>
              </a:rPr>
              <a:t>zaměňován</a:t>
            </a:r>
            <a:r>
              <a:rPr lang="cs-CZ" sz="1800" dirty="0">
                <a:latin typeface="+mj-lt"/>
              </a:rPr>
              <a:t> a dokládán pouze částečným výpisem nebo úplným výpisem ze spolkového rejstříku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j-lt"/>
              </a:rPr>
              <a:t>povinnost vyplývá ze zákona č. 250/2000 Sb., o rozpočtových pravidlech územních rozpočtů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j-lt"/>
              </a:rPr>
              <a:t>https://esm.justice.cz/ias/issm/rejstrik</a:t>
            </a:r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3B89EB1-8EA6-0360-039E-DE820EC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01E4F9E-55FA-0C99-7555-84EA587D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dirty="0">
                <a:solidFill>
                  <a:srgbClr val="00ADD0"/>
                </a:solidFill>
              </a:rPr>
              <a:t>Co se </a:t>
            </a:r>
            <a:r>
              <a:rPr lang="cs-CZ" altLang="cs-CZ" sz="3600" b="1" dirty="0">
                <a:solidFill>
                  <a:srgbClr val="00ADD0"/>
                </a:solidFill>
              </a:rPr>
              <a:t>nedařilo</a:t>
            </a:r>
            <a:r>
              <a:rPr lang="cs-CZ" altLang="cs-CZ" sz="3600" dirty="0">
                <a:solidFill>
                  <a:srgbClr val="00ADD0"/>
                </a:solidFill>
              </a:rPr>
              <a:t>… při podávání žádostí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7F2BB78-A27C-7459-BAF0-1161B2CBB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  <p:pic>
        <p:nvPicPr>
          <p:cNvPr id="5" name="Obrázek 4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BDA145C3-E514-24A6-7DC8-C8E020076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83033"/>
            <a:ext cx="5178749" cy="34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5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87FA-F25A-B506-0E59-605D1055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78FAF-9760-E0B0-3C4A-95ED9EF9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034"/>
            <a:ext cx="8204200" cy="498232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čestné prohlášení k podpoře malého rozsahu de minimis – </a:t>
            </a:r>
            <a:r>
              <a:rPr lang="cs-CZ" sz="1800" dirty="0">
                <a:latin typeface="+mj-lt"/>
              </a:rPr>
              <a:t>nezaměňovat s potvrzením o nedoplatcích z finančního úřadu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latin typeface="+mj-lt"/>
            </a:endParaRPr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48618CF1-C909-30C2-A612-59776166A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19D6D639-D72A-4D26-9E87-F852998FF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dirty="0">
                <a:solidFill>
                  <a:srgbClr val="00ADD0"/>
                </a:solidFill>
              </a:rPr>
              <a:t>Co se </a:t>
            </a:r>
            <a:r>
              <a:rPr lang="cs-CZ" altLang="cs-CZ" sz="3600" b="1" dirty="0">
                <a:solidFill>
                  <a:srgbClr val="00ADD0"/>
                </a:solidFill>
              </a:rPr>
              <a:t>nedařilo</a:t>
            </a:r>
            <a:r>
              <a:rPr lang="cs-CZ" altLang="cs-CZ" sz="3600" dirty="0">
                <a:solidFill>
                  <a:srgbClr val="00ADD0"/>
                </a:solidFill>
              </a:rPr>
              <a:t>… při podávání žádostí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5109241D-9FF7-54E4-5C6B-C1079F08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  <p:pic>
        <p:nvPicPr>
          <p:cNvPr id="5" name="Obrázek 4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BADD9DD5-E636-6D9A-AF78-97BF15C22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132856"/>
            <a:ext cx="5603307" cy="35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36D3E-E9DA-8C65-6534-70810551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8718C-ADE2-6F12-EC58-3BD6D805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034"/>
            <a:ext cx="8204200" cy="498232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j-lt"/>
              </a:rPr>
              <a:t>rozdílná čísla bankovních účtů v žádosti a ve smlouvě o vedení účtu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8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j-lt"/>
              </a:rPr>
              <a:t>rozdílné počty členů v žádosti a v soupisu členské základny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18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latin typeface="+mj-lt"/>
              </a:rPr>
              <a:t>doporučujeme vybrat v žádosti všechny nákladové položky (</a:t>
            </a:r>
            <a:r>
              <a:rPr lang="cs-CZ" sz="1800">
                <a:latin typeface="+mj-lt"/>
              </a:rPr>
              <a:t>celoroční činnost) – </a:t>
            </a:r>
            <a:r>
              <a:rPr lang="cs-CZ" sz="1800" dirty="0">
                <a:latin typeface="+mj-lt"/>
              </a:rPr>
              <a:t>v průběhu roku může dojít ke </a:t>
            </a:r>
            <a:r>
              <a:rPr lang="cs-CZ" sz="1800">
                <a:latin typeface="+mj-lt"/>
              </a:rPr>
              <a:t>změnám potřeb</a:t>
            </a:r>
            <a:endParaRPr lang="cs-CZ" sz="18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>
              <a:latin typeface="+mj-lt"/>
            </a:endParaRPr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1691A311-0771-9695-39EB-BDDDF90C0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01D9EBB2-B8BE-9BB0-7838-D910DA77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dirty="0">
                <a:solidFill>
                  <a:srgbClr val="00ADD0"/>
                </a:solidFill>
              </a:rPr>
              <a:t>Co se </a:t>
            </a:r>
            <a:r>
              <a:rPr lang="cs-CZ" altLang="cs-CZ" sz="3600" b="1" dirty="0">
                <a:solidFill>
                  <a:srgbClr val="00ADD0"/>
                </a:solidFill>
              </a:rPr>
              <a:t>nedařilo</a:t>
            </a:r>
            <a:r>
              <a:rPr lang="cs-CZ" altLang="cs-CZ" sz="3600" dirty="0">
                <a:solidFill>
                  <a:srgbClr val="00ADD0"/>
                </a:solidFill>
              </a:rPr>
              <a:t>… při podávání žádostí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E6BD7391-9735-7069-7D8F-09818591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394634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81A15-50F8-1A62-F734-668D2A9E7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19107-1E1F-E67C-80BD-1F63C303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60" y="1002977"/>
            <a:ext cx="8204200" cy="498232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vyúčtování energií – </a:t>
            </a:r>
            <a:r>
              <a:rPr lang="cs-CZ" sz="1800" dirty="0">
                <a:latin typeface="+mj-lt"/>
              </a:rPr>
              <a:t>mimořádné vyúčtování k 31.12. od dodavatele, do finančního vypořádání nepatří </a:t>
            </a:r>
            <a:r>
              <a:rPr lang="cs-CZ" sz="1800" u="sng" dirty="0">
                <a:latin typeface="+mj-lt"/>
              </a:rPr>
              <a:t>dohad</a:t>
            </a:r>
            <a:r>
              <a:rPr lang="cs-CZ" sz="1800" dirty="0">
                <a:latin typeface="+mj-lt"/>
              </a:rPr>
              <a:t> na zbývající část roku, ani zúčtovací faktury, které jsou vystaveny po konci ledna</a:t>
            </a:r>
            <a:endParaRPr lang="cs-CZ" sz="1800" b="1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materiál k opravám – </a:t>
            </a:r>
            <a:r>
              <a:rPr lang="cs-CZ" sz="1800" dirty="0">
                <a:latin typeface="+mj-lt"/>
              </a:rPr>
              <a:t>např. nákup hnojiva = materiál k opravě, ne oprava a údržba sportoviště</a:t>
            </a:r>
            <a:endParaRPr lang="cs-CZ" sz="1800" b="1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cestovné </a:t>
            </a:r>
            <a:r>
              <a:rPr lang="cs-CZ" sz="1800" dirty="0">
                <a:latin typeface="+mj-lt"/>
              </a:rPr>
              <a:t>(členům, rodičům, kteří nejsou zaměstnanci) – interní směrnice, smlouva na konkrétní akci, trenérská smlouva – stanovit konkrétní podmínky, komu, kolik, jaké výdaje, za jakou akci (adekvátnost ve vztahu k zákonným sazbám)</a:t>
            </a:r>
            <a:endParaRPr lang="cs-CZ" sz="1800" b="1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odměny za práci –</a:t>
            </a:r>
            <a:r>
              <a:rPr lang="cs-CZ" sz="1800" dirty="0">
                <a:latin typeface="+mj-lt"/>
              </a:rPr>
              <a:t> konkrétní </a:t>
            </a:r>
            <a:r>
              <a:rPr lang="cs-CZ" sz="1800" b="1" dirty="0">
                <a:latin typeface="+mj-lt"/>
              </a:rPr>
              <a:t>hrubá</a:t>
            </a:r>
            <a:r>
              <a:rPr lang="cs-CZ" sz="1800" dirty="0">
                <a:latin typeface="+mj-lt"/>
              </a:rPr>
              <a:t> částka za hodinu, měsíc (v DPP, DPČ, pracovní smlouvě, trenérské smlouvě), nestanovit částku do … Kč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kern="0" dirty="0">
                <a:ea typeface="Calibri" panose="020F0502020204030204" pitchFamily="34" charset="0"/>
                <a:cs typeface="Times New Roman" panose="02020603050405020304" pitchFamily="18" charset="0"/>
              </a:rPr>
              <a:t>pozor na rozdíl </a:t>
            </a:r>
            <a:r>
              <a:rPr lang="cs-CZ" sz="1800" u="sng" kern="0" dirty="0">
                <a:ea typeface="Calibri" panose="020F0502020204030204" pitchFamily="34" charset="0"/>
                <a:cs typeface="Times New Roman" panose="02020603050405020304" pitchFamily="18" charset="0"/>
              </a:rPr>
              <a:t>mezi osobními náklady a externě dodanými službami</a:t>
            </a:r>
            <a:r>
              <a:rPr lang="cs-CZ" sz="1800" kern="0" dirty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daňové doklady </a:t>
            </a:r>
            <a:r>
              <a:rPr lang="cs-CZ" sz="1800" dirty="0">
                <a:latin typeface="+mj-lt"/>
              </a:rPr>
              <a:t>(faktury ad.) musí být vystaveny na příjemce dotace, ne na fyzické osoby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program tělovýchova a sport – </a:t>
            </a:r>
            <a:r>
              <a:rPr lang="cs-CZ" sz="1800" dirty="0">
                <a:latin typeface="+mj-lt"/>
              </a:rPr>
              <a:t>pro děti od 5 do 21 let (poměrově uplatnit zejména na trenéry, nájmy včetně služeb), doložitelnost splnění programových podmínek (bydliště, pravidelnost, soutěže)</a:t>
            </a:r>
            <a:endParaRPr lang="cs-CZ" sz="1800" b="1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+mj-lt"/>
              </a:rPr>
              <a:t>platba v cizí měně –</a:t>
            </a:r>
            <a:r>
              <a:rPr lang="cs-CZ" sz="1800" dirty="0">
                <a:latin typeface="+mj-lt"/>
              </a:rPr>
              <a:t> uznatelným nákladem částka, která odejde z bankovního účtu</a:t>
            </a:r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38C67D42-853B-B40F-8EF2-BED79B0AF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AD1216E-9FAE-25C8-E22B-A2EBD296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6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200" dirty="0">
                <a:solidFill>
                  <a:srgbClr val="00ADD0"/>
                </a:solidFill>
              </a:rPr>
              <a:t>Co se </a:t>
            </a:r>
            <a:r>
              <a:rPr lang="cs-CZ" altLang="cs-CZ" sz="3200" b="1" dirty="0">
                <a:solidFill>
                  <a:srgbClr val="00ADD0"/>
                </a:solidFill>
              </a:rPr>
              <a:t>nedařilo</a:t>
            </a:r>
            <a:r>
              <a:rPr lang="cs-CZ" altLang="cs-CZ" sz="3200" dirty="0">
                <a:solidFill>
                  <a:srgbClr val="00ADD0"/>
                </a:solidFill>
              </a:rPr>
              <a:t>… ve finančním vypořádání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F84BAB7-30C7-5444-EE76-0A0EA6695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356059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28D2B-8114-1279-EA56-C866D0D2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034"/>
            <a:ext cx="8204200" cy="498232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2000" dirty="0"/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před </a:t>
            </a:r>
            <a:r>
              <a:rPr lang="cs-CZ" sz="1800" b="1" dirty="0">
                <a:solidFill>
                  <a:srgbClr val="003C69"/>
                </a:solidFill>
              </a:rPr>
              <a:t>odesláním žádosti zkontrolujte návaznost cíle projektu na jeho popis a rozpočet!!!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b="1" dirty="0">
              <a:solidFill>
                <a:srgbClr val="003C6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003C69"/>
                </a:solidFill>
              </a:rPr>
              <a:t>před odesláním zkontrolujte, zda máte všechny povinné přílohy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b="1" dirty="0">
              <a:solidFill>
                <a:srgbClr val="003C69"/>
              </a:solidFill>
            </a:endParaRP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b="1" dirty="0">
              <a:solidFill>
                <a:srgbClr val="003C6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před </a:t>
            </a:r>
            <a:r>
              <a:rPr lang="cs-CZ" sz="1800" b="1" dirty="0">
                <a:solidFill>
                  <a:srgbClr val="003C69"/>
                </a:solidFill>
              </a:rPr>
              <a:t>podpisem smlouvy si ji důkladně pročtěte!!! A to zejména </a:t>
            </a:r>
            <a:r>
              <a:rPr lang="cs-CZ" sz="1800" dirty="0"/>
              <a:t>základní údaje v hlavičce smlouvy,  podmínky smlouvy, účel a termíny a povolené použití prostředků.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/>
              <a:t>     Nepodceňte podmínky vyúčtování ve vztahu k rozpočtu.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18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b="1" dirty="0">
                <a:solidFill>
                  <a:srgbClr val="00ADD0"/>
                </a:solidFill>
              </a:rPr>
              <a:t>Pokud je něco nejasné, rádi vysvětlíme!!!</a:t>
            </a:r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3B89EB1-8EA6-0360-039E-DE820EC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01E4F9E-55FA-0C99-7555-84EA587D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dirty="0">
                <a:solidFill>
                  <a:srgbClr val="00ADD0"/>
                </a:solidFill>
              </a:rPr>
              <a:t>Co </a:t>
            </a:r>
            <a:r>
              <a:rPr lang="cs-CZ" altLang="cs-CZ" sz="3600" b="1" dirty="0">
                <a:solidFill>
                  <a:srgbClr val="00ADD0"/>
                </a:solidFill>
              </a:rPr>
              <a:t>doporučujeme</a:t>
            </a:r>
            <a:r>
              <a:rPr lang="cs-CZ" altLang="cs-CZ" sz="3600" dirty="0">
                <a:solidFill>
                  <a:srgbClr val="00ADD0"/>
                </a:solidFill>
              </a:rPr>
              <a:t>…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657F3B0D-F6E1-F60E-EBB5-74629607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  <p:pic>
        <p:nvPicPr>
          <p:cNvPr id="7" name="Grafický objekt 6" descr="Zasedací místnost se souvislou výplní">
            <a:extLst>
              <a:ext uri="{FF2B5EF4-FFF2-40B4-BE49-F238E27FC236}">
                <a16:creationId xmlns:a16="http://schemas.microsoft.com/office/drawing/2014/main" id="{B628F494-A9B0-8B18-148D-8FB14A4E4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175" y="4725144"/>
            <a:ext cx="1306025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6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06CB324-E849-AC39-F914-15F842468066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1341438"/>
            <a:ext cx="8316912" cy="4319587"/>
          </a:xfrm>
        </p:spPr>
        <p:txBody>
          <a:bodyPr lIns="0" tIns="0" rIns="0" bIns="0" anchor="t"/>
          <a:lstStyle/>
          <a:p>
            <a:pPr eaLnBrk="1" hangingPunct="1"/>
            <a:r>
              <a:rPr lang="cs-CZ" altLang="cs-CZ" sz="3600" b="1" dirty="0">
                <a:solidFill>
                  <a:srgbClr val="00ADD0"/>
                </a:solidFill>
              </a:rPr>
              <a:t>Děkujeme za pozornost </a:t>
            </a:r>
            <a:br>
              <a:rPr lang="cs-CZ" altLang="cs-CZ" sz="2000" b="1" dirty="0">
                <a:solidFill>
                  <a:srgbClr val="00ADD0"/>
                </a:solidFill>
              </a:rPr>
            </a:br>
            <a:br>
              <a:rPr lang="cs-CZ" altLang="cs-CZ" sz="2000" b="1" dirty="0">
                <a:solidFill>
                  <a:srgbClr val="00ADD0"/>
                </a:solidFill>
              </a:rPr>
            </a:br>
            <a:br>
              <a:rPr lang="cs-CZ" altLang="cs-CZ" sz="1800" b="1" dirty="0">
                <a:solidFill>
                  <a:srgbClr val="00ADD0"/>
                </a:solidFill>
              </a:rPr>
            </a:br>
            <a:r>
              <a:rPr lang="cs-CZ" altLang="cs-CZ" sz="1800" b="1" dirty="0">
                <a:solidFill>
                  <a:srgbClr val="00ADD0"/>
                </a:solidFill>
              </a:rPr>
              <a:t>tým odboru sportu MMO</a:t>
            </a:r>
            <a:br>
              <a:rPr lang="cs-CZ" altLang="cs-CZ" sz="1600" b="1" dirty="0">
                <a:solidFill>
                  <a:srgbClr val="00ADD0"/>
                </a:solidFill>
              </a:rPr>
            </a:br>
            <a:br>
              <a:rPr lang="cs-CZ" altLang="cs-CZ" sz="1800" b="1" dirty="0">
                <a:solidFill>
                  <a:srgbClr val="00ADD0"/>
                </a:solidFill>
              </a:rPr>
            </a:br>
            <a:r>
              <a:rPr lang="cs-CZ" altLang="cs-CZ" sz="1800" b="1" dirty="0">
                <a:solidFill>
                  <a:srgbClr val="003C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cs-CZ" altLang="cs-CZ" sz="1800" b="1" dirty="0">
                <a:solidFill>
                  <a:srgbClr val="00ADD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fajnovy</a:t>
            </a:r>
            <a:r>
              <a:rPr lang="cs-CZ" altLang="cs-CZ" sz="1800" b="1" dirty="0">
                <a:solidFill>
                  <a:srgbClr val="003C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sport.cz</a:t>
            </a:r>
            <a:br>
              <a:rPr lang="cs-CZ" altLang="cs-CZ" sz="2000" b="1" dirty="0">
                <a:solidFill>
                  <a:srgbClr val="00ADD0"/>
                </a:solidFill>
              </a:rPr>
            </a:br>
            <a:endParaRPr lang="cs-CZ" altLang="cs-CZ" sz="2000" b="1" dirty="0">
              <a:solidFill>
                <a:srgbClr val="00ADD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173152-C3D5-8FC9-845C-B19427F19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99" t="22700" r="6688" b="52100"/>
          <a:stretch/>
        </p:blipFill>
        <p:spPr>
          <a:xfrm>
            <a:off x="2555776" y="4041069"/>
            <a:ext cx="4032448" cy="1871576"/>
          </a:xfrm>
          <a:prstGeom prst="rect">
            <a:avLst/>
          </a:prstGeom>
        </p:spPr>
      </p:pic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E1DD926-B89A-31AE-536A-D375C840F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2" name="Text Box 9">
            <a:extLst>
              <a:ext uri="{FF2B5EF4-FFF2-40B4-BE49-F238E27FC236}">
                <a16:creationId xmlns:a16="http://schemas.microsoft.com/office/drawing/2014/main" id="{6D826C95-660D-4D75-A9C5-795DEDE3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Searaching Desk Calendar Days">
            <a:extLst>
              <a:ext uri="{FF2B5EF4-FFF2-40B4-BE49-F238E27FC236}">
                <a16:creationId xmlns:a16="http://schemas.microsoft.com/office/drawing/2014/main" id="{2EB8BBC4-312C-43DC-7410-16A2E4EE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634372"/>
            <a:ext cx="1684305" cy="12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95A59D4-B7D9-5A9F-B917-595D6328D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Důležité termíny!!!</a:t>
            </a:r>
            <a:endParaRPr lang="cs-CZ" altLang="cs-CZ" sz="3600" dirty="0">
              <a:solidFill>
                <a:srgbClr val="00ADD0"/>
              </a:solidFill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D6BFF9D-99A1-A6F0-20B8-47EBD3028792}"/>
              </a:ext>
            </a:extLst>
          </p:cNvPr>
          <p:cNvGrpSpPr/>
          <p:nvPr/>
        </p:nvGrpSpPr>
        <p:grpSpPr>
          <a:xfrm>
            <a:off x="848663" y="1316264"/>
            <a:ext cx="2573587" cy="5015744"/>
            <a:chOff x="3499600" y="892023"/>
            <a:chExt cx="4622464" cy="5196832"/>
          </a:xfrm>
        </p:grpSpPr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A22700B-1969-A99B-0957-E63C5166D848}"/>
                </a:ext>
              </a:extLst>
            </p:cNvPr>
            <p:cNvGrpSpPr/>
            <p:nvPr/>
          </p:nvGrpSpPr>
          <p:grpSpPr>
            <a:xfrm>
              <a:off x="4927600" y="1734221"/>
              <a:ext cx="3194464" cy="3495330"/>
              <a:chOff x="3670300" y="1193809"/>
              <a:chExt cx="4025900" cy="4405074"/>
            </a:xfrm>
          </p:grpSpPr>
          <p:sp>
            <p:nvSpPr>
              <p:cNvPr id="11" name="Arrow: Right 3">
                <a:extLst>
                  <a:ext uri="{FF2B5EF4-FFF2-40B4-BE49-F238E27FC236}">
                    <a16:creationId xmlns:a16="http://schemas.microsoft.com/office/drawing/2014/main" id="{66F376C5-0BF4-0162-B5A9-FF99DF496033}"/>
                  </a:ext>
                </a:extLst>
              </p:cNvPr>
              <p:cNvSpPr/>
              <p:nvPr/>
            </p:nvSpPr>
            <p:spPr>
              <a:xfrm>
                <a:off x="3670300" y="4737109"/>
                <a:ext cx="40259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rgbClr val="00396B"/>
              </a:solidFill>
              <a:ln>
                <a:solidFill>
                  <a:srgbClr val="0039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Arrow: Right 58">
                <a:extLst>
                  <a:ext uri="{FF2B5EF4-FFF2-40B4-BE49-F238E27FC236}">
                    <a16:creationId xmlns:a16="http://schemas.microsoft.com/office/drawing/2014/main" id="{AB77DDAB-7988-6B68-560B-C8997387FBA3}"/>
                  </a:ext>
                </a:extLst>
              </p:cNvPr>
              <p:cNvSpPr/>
              <p:nvPr/>
            </p:nvSpPr>
            <p:spPr>
              <a:xfrm>
                <a:off x="3670300" y="2959443"/>
                <a:ext cx="40259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rgbClr val="FCB414"/>
              </a:solidFill>
              <a:ln>
                <a:solidFill>
                  <a:srgbClr val="FCB4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Arrow: Right 61">
                <a:extLst>
                  <a:ext uri="{FF2B5EF4-FFF2-40B4-BE49-F238E27FC236}">
                    <a16:creationId xmlns:a16="http://schemas.microsoft.com/office/drawing/2014/main" id="{53E6103E-FF32-D688-1995-90C1AD00FCA5}"/>
                  </a:ext>
                </a:extLst>
              </p:cNvPr>
              <p:cNvSpPr/>
              <p:nvPr/>
            </p:nvSpPr>
            <p:spPr>
              <a:xfrm>
                <a:off x="3670300" y="1193809"/>
                <a:ext cx="40259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rgbClr val="00AF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rapezoid 6">
              <a:extLst>
                <a:ext uri="{FF2B5EF4-FFF2-40B4-BE49-F238E27FC236}">
                  <a16:creationId xmlns:a16="http://schemas.microsoft.com/office/drawing/2014/main" id="{1208CB18-7DCE-5452-6ED9-E1B7A0F88187}"/>
                </a:ext>
              </a:extLst>
            </p:cNvPr>
            <p:cNvSpPr/>
            <p:nvPr/>
          </p:nvSpPr>
          <p:spPr>
            <a:xfrm rot="5400000">
              <a:off x="3826170" y="2775248"/>
              <a:ext cx="797719" cy="1405139"/>
            </a:xfrm>
            <a:prstGeom prst="trapezoid">
              <a:avLst/>
            </a:prstGeom>
            <a:solidFill>
              <a:srgbClr val="FCB41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apezoid 65">
              <a:extLst>
                <a:ext uri="{FF2B5EF4-FFF2-40B4-BE49-F238E27FC236}">
                  <a16:creationId xmlns:a16="http://schemas.microsoft.com/office/drawing/2014/main" id="{B022083D-39D9-1778-1EED-5518EB585E0F}"/>
                </a:ext>
              </a:extLst>
            </p:cNvPr>
            <p:cNvSpPr/>
            <p:nvPr/>
          </p:nvSpPr>
          <p:spPr>
            <a:xfrm rot="5400000">
              <a:off x="3522027" y="869596"/>
              <a:ext cx="1383145" cy="1427999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rgbClr val="00AFD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65">
              <a:extLst>
                <a:ext uri="{FF2B5EF4-FFF2-40B4-BE49-F238E27FC236}">
                  <a16:creationId xmlns:a16="http://schemas.microsoft.com/office/drawing/2014/main" id="{A5D6D721-A624-5175-5B64-82BF035D0E68}"/>
                </a:ext>
              </a:extLst>
            </p:cNvPr>
            <p:cNvSpPr/>
            <p:nvPr/>
          </p:nvSpPr>
          <p:spPr>
            <a:xfrm rot="5400000" flipH="1">
              <a:off x="3511892" y="4673145"/>
              <a:ext cx="1403420" cy="1427999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rgbClr val="00396B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98">
            <a:extLst>
              <a:ext uri="{FF2B5EF4-FFF2-40B4-BE49-F238E27FC236}">
                <a16:creationId xmlns:a16="http://schemas.microsoft.com/office/drawing/2014/main" id="{416625B0-16DE-508F-B9D4-924851BD6E6C}"/>
              </a:ext>
            </a:extLst>
          </p:cNvPr>
          <p:cNvSpPr txBox="1"/>
          <p:nvPr/>
        </p:nvSpPr>
        <p:spPr>
          <a:xfrm>
            <a:off x="3707904" y="2166712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TERMÍN PRO PODÁNÍ ŽÁDOSTI</a:t>
            </a:r>
            <a:endParaRPr kumimoji="0" lang="cs-CZ" sz="1600" i="0" u="none" strike="noStrike" kern="1200" cap="none" spc="0" normalizeH="0" baseline="0" dirty="0">
              <a:ln>
                <a:noFill/>
              </a:ln>
              <a:solidFill>
                <a:srgbClr val="00AFD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i="0" u="none" strike="noStrike" kern="1200" cap="none" spc="0" normalizeH="0" baseline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 OD </a:t>
            </a:r>
            <a:r>
              <a:rPr kumimoji="0" lang="cs-CZ" sz="1600" b="1" i="0" u="none" strike="noStrike" kern="1200" cap="none" spc="0" normalizeH="0" baseline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12.09.</a:t>
            </a:r>
            <a:r>
              <a:rPr kumimoji="0" lang="cs-CZ" sz="1600" i="0" u="none" strike="noStrike" kern="1200" cap="none" spc="0" normalizeH="0" baseline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600" b="1" dirty="0">
                <a:solidFill>
                  <a:srgbClr val="00AFD3"/>
                </a:solidFill>
                <a:cs typeface="Arial" panose="020B0604020202020204" pitchFamily="34" charset="0"/>
              </a:rPr>
              <a:t>26</a:t>
            </a:r>
            <a:r>
              <a:rPr kumimoji="0" lang="cs-CZ" sz="1600" b="1" i="0" u="none" strike="noStrike" kern="1200" cap="none" spc="0" normalizeH="0" baseline="0" dirty="0">
                <a:ln>
                  <a:noFill/>
                </a:ln>
                <a:solidFill>
                  <a:srgbClr val="00AFD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.09.2025</a:t>
            </a:r>
          </a:p>
        </p:txBody>
      </p:sp>
      <p:sp>
        <p:nvSpPr>
          <p:cNvPr id="15" name="TextBox 98">
            <a:extLst>
              <a:ext uri="{FF2B5EF4-FFF2-40B4-BE49-F238E27FC236}">
                <a16:creationId xmlns:a16="http://schemas.microsoft.com/office/drawing/2014/main" id="{D23EEC5C-F5F6-30B1-8079-7F8EDB8768B6}"/>
              </a:ext>
            </a:extLst>
          </p:cNvPr>
          <p:cNvSpPr txBox="1"/>
          <p:nvPr/>
        </p:nvSpPr>
        <p:spPr>
          <a:xfrm>
            <a:off x="3707904" y="327509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LHŮTA PRO ROZHODNUTÍ</a:t>
            </a:r>
            <a:endParaRPr kumimoji="0" lang="cs-CZ" sz="1600" i="0" u="none" strike="noStrike" kern="1200" cap="none" spc="0" normalizeH="0" baseline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FCB414"/>
                </a:solidFill>
                <a:cs typeface="Arial" panose="020B0604020202020204" pitchFamily="34" charset="0"/>
              </a:rPr>
              <a:t>NENÍ STANOVENA, PŘEDPOKLÁDÁ SE PROJEDNÁNÍ V </a:t>
            </a:r>
            <a:r>
              <a:rPr lang="cs-CZ" sz="1600" b="1" dirty="0">
                <a:solidFill>
                  <a:srgbClr val="FCB414"/>
                </a:solidFill>
                <a:cs typeface="Arial" panose="020B0604020202020204" pitchFamily="34" charset="0"/>
              </a:rPr>
              <a:t>ZM 12/2025</a:t>
            </a:r>
            <a:endParaRPr kumimoji="0" lang="cs-CZ" sz="1600" b="1" i="0" u="none" strike="noStrike" kern="1200" cap="none" spc="0" normalizeH="0" baseline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98">
            <a:extLst>
              <a:ext uri="{FF2B5EF4-FFF2-40B4-BE49-F238E27FC236}">
                <a16:creationId xmlns:a16="http://schemas.microsoft.com/office/drawing/2014/main" id="{A62F0817-43CC-538B-EC73-234B420B0406}"/>
              </a:ext>
            </a:extLst>
          </p:cNvPr>
          <p:cNvSpPr txBox="1"/>
          <p:nvPr/>
        </p:nvSpPr>
        <p:spPr>
          <a:xfrm>
            <a:off x="3707904" y="4517829"/>
            <a:ext cx="414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396B"/>
                </a:solidFill>
                <a:cs typeface="Arial" panose="020B0604020202020204" pitchFamily="34" charset="0"/>
              </a:rPr>
              <a:t>UZAVŘENÍ DOTAČNÍ SMLOUVY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3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PŘEDPOKLADÁ SE OD 01.01.2026</a:t>
            </a:r>
            <a:endParaRPr lang="cs-CZ" sz="1600" dirty="0">
              <a:solidFill>
                <a:srgbClr val="00396B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3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PRO </a:t>
            </a:r>
            <a:r>
              <a:rPr lang="cs-CZ" sz="1600" b="1" dirty="0">
                <a:solidFill>
                  <a:srgbClr val="003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PROSTŘEDKŮ </a:t>
            </a:r>
            <a:r>
              <a:rPr lang="cs-CZ" sz="1600" dirty="0">
                <a:solidFill>
                  <a:srgbClr val="0039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PO CELÝ ROK 2026 (MIMO SPORTOVNÍ AKCE)</a:t>
            </a:r>
            <a:endParaRPr kumimoji="0" lang="cs-CZ" sz="1600" i="0" u="none" strike="noStrike" kern="1200" cap="none" spc="0" normalizeH="0" baseline="0" dirty="0">
              <a:ln>
                <a:noFill/>
              </a:ln>
              <a:solidFill>
                <a:srgbClr val="0039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F52FF03D-822F-9379-1F65-5E84B4251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F0EF1D5F-32FB-C7B1-2795-FD448B85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ovéPole 9">
            <a:extLst>
              <a:ext uri="{FF2B5EF4-FFF2-40B4-BE49-F238E27FC236}">
                <a16:creationId xmlns:a16="http://schemas.microsoft.com/office/drawing/2014/main" id="{76F3F356-3E8E-5276-E64C-AF7E366E1B0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81325" y="5286375"/>
            <a:ext cx="444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buFontTx/>
              <a:buNone/>
            </a:pPr>
            <a:endParaRPr lang="cs-CZ" altLang="cs-CZ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11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TextovéPole 10">
            <a:extLst>
              <a:ext uri="{FF2B5EF4-FFF2-40B4-BE49-F238E27FC236}">
                <a16:creationId xmlns:a16="http://schemas.microsoft.com/office/drawing/2014/main" id="{7A4FBBC5-D584-25CB-8ED0-E0565396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616575"/>
            <a:ext cx="323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1200"/>
              </a:spcBef>
              <a:buFontTx/>
              <a:buNone/>
            </a:pPr>
            <a:endParaRPr lang="cs-CZ" altLang="cs-CZ" sz="16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8" name="Obrázek 2">
            <a:extLst>
              <a:ext uri="{FF2B5EF4-FFF2-40B4-BE49-F238E27FC236}">
                <a16:creationId xmlns:a16="http://schemas.microsoft.com/office/drawing/2014/main" id="{C7084754-D826-FA5A-5A38-8EBA9E6C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3" y="1732892"/>
            <a:ext cx="7573727" cy="383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lebrating pride month: A guide to becoming an ally - Page 2 of 2 -  Owlivers Post">
            <a:extLst>
              <a:ext uri="{FF2B5EF4-FFF2-40B4-BE49-F238E27FC236}">
                <a16:creationId xmlns:a16="http://schemas.microsoft.com/office/drawing/2014/main" id="{FE75643B-A0CA-E6A6-A13D-37891CD0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44697"/>
            <a:ext cx="360000" cy="3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Celebrating pride month: A guide to becoming an ally - Page 2 of 2 -  Owlivers Post">
            <a:extLst>
              <a:ext uri="{FF2B5EF4-FFF2-40B4-BE49-F238E27FC236}">
                <a16:creationId xmlns:a16="http://schemas.microsoft.com/office/drawing/2014/main" id="{CCD8BAF5-CF9B-3746-F869-8687CA15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16" y="2382959"/>
            <a:ext cx="360000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elebrating pride month: A guide to becoming an ally - Page 2 of 2 -  Owlivers Post">
            <a:extLst>
              <a:ext uri="{FF2B5EF4-FFF2-40B4-BE49-F238E27FC236}">
                <a16:creationId xmlns:a16="http://schemas.microsoft.com/office/drawing/2014/main" id="{EE859397-7074-DB83-F789-67C7676A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360000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elebrating pride month: A guide to becoming an ally - Page 2 of 2 -  Owlivers Post">
            <a:extLst>
              <a:ext uri="{FF2B5EF4-FFF2-40B4-BE49-F238E27FC236}">
                <a16:creationId xmlns:a16="http://schemas.microsoft.com/office/drawing/2014/main" id="{4DBD9A40-3BD2-BFE1-C27B-9EBFCBCF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8200">
            <a:off x="2330535" y="5331786"/>
            <a:ext cx="360000" cy="3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30C1DE3-BD79-B823-F60A-3F693989A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7EDD4466-4940-93C2-B3B9-703A0ED68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44" y="1169437"/>
            <a:ext cx="8064512" cy="56077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cs-CZ" sz="1800" dirty="0">
                <a:solidFill>
                  <a:srgbClr val="000000"/>
                </a:solidFill>
                <a:latin typeface="+mj-lt"/>
              </a:rPr>
              <a:t>www.ostrava.cz  </a:t>
            </a:r>
            <a:r>
              <a:rPr lang="cs-CZ" sz="1800" dirty="0">
                <a:solidFill>
                  <a:srgbClr val="00ADD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cs-CZ" sz="1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 ÚŘAD  </a:t>
            </a:r>
            <a:r>
              <a:rPr lang="cs-CZ" sz="1800" dirty="0">
                <a:solidFill>
                  <a:srgbClr val="00ADD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cs-CZ" sz="1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 Dotace  </a:t>
            </a:r>
            <a:endParaRPr lang="cs-CZ" dirty="0">
              <a:latin typeface="+mj-lt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1E0C4EB2-D806-0E53-0D50-339EFD0D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149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Kde</a:t>
            </a:r>
            <a:r>
              <a:rPr lang="cs-CZ" altLang="cs-CZ" sz="3600" dirty="0">
                <a:solidFill>
                  <a:srgbClr val="00ADD0"/>
                </a:solidFill>
              </a:rPr>
              <a:t> naleznete informace…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E114877-CD62-E951-88ED-B77D8F7C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25344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EBC34-8811-0291-A661-5D4A5BA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Nový dotační portál!!! </a:t>
            </a:r>
            <a:r>
              <a:rPr lang="cs-CZ" dirty="0"/>
              <a:t>https://dotace.ostrava.cz/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CFA4B90-05D4-14B5-C90E-9BF2C75EA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7828322" cy="3636404"/>
          </a:xfrm>
        </p:spPr>
      </p:pic>
    </p:spTree>
    <p:extLst>
      <p:ext uri="{BB962C8B-B14F-4D97-AF65-F5344CB8AC3E}">
        <p14:creationId xmlns:p14="http://schemas.microsoft.com/office/powerpoint/2010/main" val="427687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DF397-C9A1-C6F3-5746-A3F0B8C34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487921"/>
            <a:ext cx="8075240" cy="4749391"/>
          </a:xfrm>
        </p:spPr>
        <p:txBody>
          <a:bodyPr/>
          <a:lstStyle/>
          <a:p>
            <a:pPr marL="0" indent="0">
              <a:buNone/>
            </a:pPr>
            <a:endParaRPr lang="cs-CZ" sz="2800" b="1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" name="Obrázek 10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BCA88C46-EB6C-9FFF-D466-61C1C0806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55032096-47D5-8B8A-B358-300737BE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739A4B-D258-1BCD-AB2A-7E7BDCF7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92696"/>
            <a:ext cx="7236296" cy="49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0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28D2B-8114-1279-EA56-C866D0D2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02" y="2348880"/>
            <a:ext cx="8204200" cy="366938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b="1" i="0" dirty="0">
                <a:solidFill>
                  <a:srgbClr val="FF0000"/>
                </a:solidFill>
                <a:effectLst/>
                <a:latin typeface="+mj-lt"/>
              </a:rPr>
              <a:t>nahrazuje</a:t>
            </a:r>
            <a:r>
              <a:rPr lang="cs-CZ" sz="1800" i="0" dirty="0">
                <a:effectLst/>
                <a:latin typeface="+mj-lt"/>
              </a:rPr>
              <a:t> elektronický formulář Žádost o poskytnutí dotace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b="1" i="0" dirty="0">
                <a:solidFill>
                  <a:srgbClr val="FF0000"/>
                </a:solidFill>
                <a:effectLst/>
                <a:latin typeface="+mj-lt"/>
              </a:rPr>
              <a:t>umožňuje </a:t>
            </a:r>
            <a:r>
              <a:rPr lang="cs-CZ" sz="1800" b="0" i="0" dirty="0">
                <a:effectLst/>
                <a:latin typeface="+mj-lt"/>
              </a:rPr>
              <a:t>on-line podávat finanční vypořádání dotací, příspěvků i transferů, včetně nahrání všech dokladů a příloh!!! </a:t>
            </a:r>
            <a:r>
              <a:rPr lang="cs-CZ" sz="18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znamená od žádosti po vyúčtování pouze elektronicky!!!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generuje</a:t>
            </a: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přehled o poskytnutých dotacích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800" b="1" dirty="0">
              <a:solidFill>
                <a:srgbClr val="00ADD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b="1" dirty="0">
                <a:solidFill>
                  <a:srgbClr val="00ADD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VÝHODA: do vyúčtování možné vstupovat, do doby odevzdání měnit doklady, upravovat.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1800" b="1" dirty="0">
                <a:solidFill>
                  <a:srgbClr val="00ADD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NEVÝHODA: po odevzdání není možné upravit, vyměnit doklad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400" b="1" dirty="0">
              <a:solidFill>
                <a:srgbClr val="00ADD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600" b="1" dirty="0"/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3B89EB1-8EA6-0360-039E-DE820EC2F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C01E4F9E-55FA-0C99-7555-84EA587D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839731"/>
            <a:ext cx="8229600" cy="98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200" b="1" dirty="0">
                <a:solidFill>
                  <a:srgbClr val="00ADD0"/>
                </a:solidFill>
              </a:rPr>
              <a:t>NOVINKA!!!</a:t>
            </a:r>
          </a:p>
          <a:p>
            <a:pPr algn="l"/>
            <a:r>
              <a:rPr lang="cs-CZ" altLang="cs-CZ" sz="3200" b="1" dirty="0">
                <a:solidFill>
                  <a:srgbClr val="00ADD0"/>
                </a:solidFill>
              </a:rPr>
              <a:t>SYSTÉM ELEKTRONICKÝCH PODÁNÍ </a:t>
            </a:r>
            <a:r>
              <a:rPr lang="cs-CZ" altLang="cs-CZ" sz="3200" b="1" dirty="0" err="1">
                <a:solidFill>
                  <a:srgbClr val="00ADD0"/>
                </a:solidFill>
              </a:rPr>
              <a:t>EvAgend</a:t>
            </a:r>
            <a:r>
              <a:rPr lang="cs-CZ" altLang="cs-CZ" sz="3200" b="1" dirty="0">
                <a:solidFill>
                  <a:srgbClr val="00ADD0"/>
                </a:solidFill>
              </a:rPr>
              <a:t>, který…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4205A5E-892D-56D9-E121-E94155EE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255C0-66F8-4139-3F1F-C954A860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ADD0"/>
                </a:solidFill>
              </a:rPr>
              <a:t>JAK NA TO !!!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F63F16-D78A-867E-BE37-26D89499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20788"/>
            <a:ext cx="7614640" cy="4833346"/>
          </a:xfrm>
          <a:prstGeom prst="rect">
            <a:avLst/>
          </a:prstGeom>
        </p:spPr>
      </p:pic>
      <p:sp>
        <p:nvSpPr>
          <p:cNvPr id="6" name="Šipka: doleva 5">
            <a:extLst>
              <a:ext uri="{FF2B5EF4-FFF2-40B4-BE49-F238E27FC236}">
                <a16:creationId xmlns:a16="http://schemas.microsoft.com/office/drawing/2014/main" id="{3F59C09A-F6A4-1A02-DE95-28ED328E8D2E}"/>
              </a:ext>
            </a:extLst>
          </p:cNvPr>
          <p:cNvSpPr/>
          <p:nvPr/>
        </p:nvSpPr>
        <p:spPr>
          <a:xfrm>
            <a:off x="7971228" y="152078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0BCCD-FEE7-91A8-F927-0BF91B68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EA69F-435B-422B-FA76-813F0318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02" y="1282924"/>
            <a:ext cx="8204200" cy="5134407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Podepisující osoba musí být vždy ta osoba (nebo osoby), která je oprávněna jednat za žadatele.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Podepisuje zaručeným elektronickým podpisem </a:t>
            </a:r>
            <a:r>
              <a:rPr lang="cs-CZ" sz="1800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založeným na kvalifikovaném certifikátu pro elektronický podpis, nikoli na komerčním certifikátu, který není určen pro komunikaci se státní správou!!!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Pokud podepisující osoba použije elektronický podpis vydaný svým zaměstnavatelem, může to být pouze v případě, že tímto zaměstnavatelem je samotný žadatel.</a:t>
            </a:r>
            <a:endParaRPr lang="cs-CZ" sz="1800" u="sng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případě </a:t>
            </a:r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uzavírání smlouvy v zastoupení</a:t>
            </a: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zmocněnec jednající za příjemce dotace doloží </a:t>
            </a:r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plnou moc.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Dodává se aktuální </a:t>
            </a:r>
            <a:r>
              <a:rPr lang="cs-CZ" sz="18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Úplný výpis evidence skutečných majitelů</a:t>
            </a:r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nikoli částečný</a:t>
            </a:r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cs-CZ" sz="1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00ADD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1600" b="1" dirty="0"/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A5894101-6499-AEC6-0866-C3C61CAB2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1" y="6278131"/>
            <a:ext cx="1590810" cy="54000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939730F-D5DE-C2CF-E07F-5592DFEA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02" y="299731"/>
            <a:ext cx="8229600" cy="7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dirty="0">
                <a:solidFill>
                  <a:srgbClr val="00ADD0"/>
                </a:solidFill>
              </a:rPr>
              <a:t>STÁLE PLATÍ!!!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D3064AF-48BB-9BDC-1215-1F330666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5" y="6512711"/>
            <a:ext cx="30515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3C69"/>
                </a:solidFill>
              </a:rPr>
              <a:t>www.</a:t>
            </a:r>
            <a:r>
              <a:rPr lang="cs-CZ" altLang="cs-CZ" sz="1200" b="1" dirty="0">
                <a:solidFill>
                  <a:srgbClr val="00ADD0"/>
                </a:solidFill>
              </a:rPr>
              <a:t>fajnovy</a:t>
            </a:r>
            <a:r>
              <a:rPr lang="cs-CZ" altLang="cs-CZ" sz="1200" b="1" dirty="0">
                <a:solidFill>
                  <a:srgbClr val="003C69"/>
                </a:solidFill>
              </a:rPr>
              <a:t>sport.cz</a:t>
            </a:r>
          </a:p>
        </p:txBody>
      </p:sp>
    </p:spTree>
    <p:extLst>
      <p:ext uri="{BB962C8B-B14F-4D97-AF65-F5344CB8AC3E}">
        <p14:creationId xmlns:p14="http://schemas.microsoft.com/office/powerpoint/2010/main" val="122752497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9854</TotalTime>
  <Words>2354</Words>
  <Application>Microsoft Office PowerPoint</Application>
  <PresentationFormat>Předvádění na obrazovce (4:3)</PresentationFormat>
  <Paragraphs>263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Arial (Základní text)</vt:lpstr>
      <vt:lpstr>Calibri</vt:lpstr>
      <vt:lpstr>Symbol</vt:lpstr>
      <vt:lpstr>Times New Roman</vt:lpstr>
      <vt:lpstr>Wingdings</vt:lpstr>
      <vt:lpstr>Výchozí návrh</vt:lpstr>
      <vt:lpstr> Dotační programy na podporu sportu pro rok 2026  seminář pro žadatele  Odbor sportu   01.09.2025</vt:lpstr>
      <vt:lpstr>Prezentace aplikace PowerPoint</vt:lpstr>
      <vt:lpstr>Prezentace aplikace PowerPoint</vt:lpstr>
      <vt:lpstr>Prezentace aplikace PowerPoint</vt:lpstr>
      <vt:lpstr>Nový dotační portál!!! https://dotace.ostrava.cz/</vt:lpstr>
      <vt:lpstr>Prezentace aplikace PowerPoint</vt:lpstr>
      <vt:lpstr>Prezentace aplikace PowerPoint</vt:lpstr>
      <vt:lpstr>JAK NA TO !!!</vt:lpstr>
      <vt:lpstr>Prezentace aplikace PowerPoint</vt:lpstr>
      <vt:lpstr>Prezentace aplikace PowerPoint</vt:lpstr>
      <vt:lpstr>Prezentace aplikace PowerPoint</vt:lpstr>
      <vt:lpstr>Co však v TV stále platí!!! že </vt:lpstr>
      <vt:lpstr>Prezentace aplikace PowerPoint</vt:lpstr>
      <vt:lpstr>Co však u VSK stále platí!!! že </vt:lpstr>
      <vt:lpstr>Prezentace aplikace PowerPoint</vt:lpstr>
      <vt:lpstr>Co však u Infrastruktury stále platí!!! že</vt:lpstr>
      <vt:lpstr>POZOR NA VZTAH K NEMOVITOSTI SPOJENOU S INVESTIČNÍ AKCÍ...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   tým odboru sportu MMO  www.fajnovysport.cz 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DP 2023 sport</dc:title>
  <dc:creator>odd sportu</dc:creator>
  <cp:lastModifiedBy>Hawlasková Martina</cp:lastModifiedBy>
  <cp:revision>529</cp:revision>
  <cp:lastPrinted>2025-08-29T11:53:44Z</cp:lastPrinted>
  <dcterms:created xsi:type="dcterms:W3CDTF">2009-09-08T12:01:24Z</dcterms:created>
  <dcterms:modified xsi:type="dcterms:W3CDTF">2025-09-01T07:44:37Z</dcterms:modified>
</cp:coreProperties>
</file>